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8288000" cy="10287000"/>
  <p:notesSz cx="10287000" cy="18288000"/>
  <p:embeddedFontLst>
    <p:embeddedFont>
      <p:font typeface="Malgun Gothic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에스코어 드림 4 Regular" panose="020B0503030302020204" pitchFamily="34" charset="-127"/>
      <p:regular r:id="rId35"/>
    </p:embeddedFont>
    <p:embeddedFont>
      <p:font typeface="에스코어 드림 5 Medium" panose="020B0503030302020204" pitchFamily="34" charset="-127"/>
      <p:regular r:id="rId36"/>
    </p:embeddedFont>
    <p:embeddedFont>
      <p:font typeface="에스코어 드림 6 Bold" panose="020B0703030302020204" pitchFamily="34" charset="-127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rK4KPCG3Q+iC4lk5tltGORMSb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5CD"/>
    <a:srgbClr val="FCD5B5"/>
    <a:srgbClr val="FC5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A4568B-A876-4F89-BA4B-FEA293073E69}">
  <a:tblStyle styleId="{51A4568B-A876-4F89-BA4B-FEA293073E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‹#›</a:t>
            </a:fld>
            <a:endParaRPr lang="ko-KR" altLang="en-US" sz="1200" dirty="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9efaf73bc_0_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4" name="Google Shape;304;ge9efaf73b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81c259980_0_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2" name="Google Shape;322;ge81c25998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9cae6e2c6_2_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9" name="Google Shape;339;ge9cae6e2c6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9cae6e2c6_2_7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4" name="Google Shape;364;ge9cae6e2c6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9cae6e2c6_3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0" name="Google Shape;390;ge9cae6e2c6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9cae6e2c6_2_16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3" name="Google Shape;413;ge9cae6e2c6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9efaf73bc_0_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2" name="Google Shape;432;ge9efaf73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d4b49b77_0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8" name="Google Shape;448;ge9d4b49b7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5" name="Google Shape;4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9efaf73bc_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3" name="Google Shape;483;ge9efaf73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9efaf73bc_2_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5" name="Google Shape;505;ge9efaf73b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9d4b49b77_0_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6" name="Google Shape;526;ge9d4b49b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9d4b49b77_0_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부분은 설명 적지 말고 말로 하는게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좋을거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같습니다.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8" name="Google Shape;538;ge9d4b49b7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6" name="Google Shape;5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9cae6e2c6_3_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1" name="Google Shape;571;ge9cae6e2c6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9efaf73bc_0_10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94" name="Google Shape;594;ge9efaf73b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7" name="Google Shape;6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81c259980_0_8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4" name="Google Shape;224;ge81c25998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81c259980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7" name="Google Shape;287;ge81c2599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 dirty="0"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 dirty="0"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 dirty="0"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 dirty="0"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 dirty="0"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 dirty="0"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12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5.jpg"/><Relationship Id="rId5" Type="http://schemas.openxmlformats.org/officeDocument/2006/relationships/image" Target="../media/image6.png"/><Relationship Id="rId10" Type="http://schemas.openxmlformats.org/officeDocument/2006/relationships/image" Target="../media/image54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33552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539" y="1802762"/>
            <a:ext cx="11034921" cy="67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4191000" y="2476500"/>
            <a:ext cx="95250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0" i="0" u="none" strike="noStrike" cap="none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머신러닝을</a:t>
            </a:r>
            <a:r>
              <a:rPr lang="ko-KR" sz="7200" b="0" i="0" u="none" strike="noStrike" cap="none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이용한 </a:t>
            </a:r>
            <a:endParaRPr sz="72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서울 아파트 </a:t>
            </a:r>
            <a:endParaRPr sz="72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실거래가 예측</a:t>
            </a:r>
            <a:endParaRPr sz="72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4554200" y="266700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Multi</a:t>
            </a:r>
            <a:r>
              <a:rPr lang="ko-KR" sz="3600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 </a:t>
            </a:r>
            <a:r>
              <a:rPr lang="ko-KR" sz="3600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Campus</a:t>
            </a:r>
            <a:r>
              <a:rPr lang="ko-KR" sz="3600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 2021.08.20</a:t>
            </a:r>
            <a:endParaRPr sz="3600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 Black"/>
              <a:sym typeface="Arial Black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525000" y="7235904"/>
            <a:ext cx="53721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3조</a:t>
            </a:r>
            <a:r>
              <a:rPr lang="ko-KR" sz="6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 </a:t>
            </a:r>
            <a:r>
              <a:rPr lang="ko-KR" sz="6600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SUITS</a:t>
            </a:r>
            <a:endParaRPr sz="6600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 Black"/>
              <a:sym typeface="Arial Black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1000" y="6057900"/>
            <a:ext cx="6324600" cy="18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e9efaf73bc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500" y="1247725"/>
            <a:ext cx="7848500" cy="722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ge9efaf73bc_0_76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08" name="Google Shape;308;ge9efaf73bc_0_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ge9efaf73bc_0_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0" name="Google Shape;310;ge9efaf73bc_0_76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11" name="Google Shape;311;ge9efaf73bc_0_7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ge9efaf73bc_0_7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13" name="Google Shape;313;ge9efaf73bc_0_76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14" name="Google Shape;314;ge9efaf73bc_0_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ge9efaf73bc_0_7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ge9efaf73bc_0_76"/>
          <p:cNvSpPr txBox="1"/>
          <p:nvPr/>
        </p:nvSpPr>
        <p:spPr>
          <a:xfrm>
            <a:off x="1570675" y="8567725"/>
            <a:ext cx="16100400" cy="152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 연식에 </a:t>
            </a:r>
            <a:r>
              <a:rPr lang="ko-KR" sz="31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따른실제</a:t>
            </a: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거래 가격 분포 확인</a:t>
            </a:r>
            <a:endParaRPr sz="31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 16~23년, </a:t>
            </a:r>
            <a:r>
              <a:rPr lang="ko-KR" sz="31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Cost</a:t>
            </a: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6억~9억 범위에서 거래건수 밀집도가 가장 높음</a:t>
            </a: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확인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18" name="Google Shape;318;ge9efaf73bc_0_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2000" y="1247725"/>
            <a:ext cx="7222075" cy="72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e9efaf73bc_0_76"/>
          <p:cNvSpPr/>
          <p:nvPr/>
        </p:nvSpPr>
        <p:spPr>
          <a:xfrm rot="7515503">
            <a:off x="11415143" y="6377085"/>
            <a:ext cx="2024721" cy="528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 w="9525" cap="flat" cmpd="sng">
            <a:solidFill>
              <a:srgbClr val="FC52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Google Shape;333;ge81c259980_0_43">
            <a:extLst>
              <a:ext uri="{FF2B5EF4-FFF2-40B4-BE49-F238E27FC236}">
                <a16:creationId xmlns:a16="http://schemas.microsoft.com/office/drawing/2014/main" id="{0DFE0D85-FE48-4896-843E-32E3F999A4CF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ge81c259980_0_43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25" name="Google Shape;325;ge81c259980_0_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ge81c259980_0_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7" name="Google Shape;327;ge81c259980_0_43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28" name="Google Shape;328;ge81c259980_0_4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ge81c259980_0_4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30" name="Google Shape;330;ge81c259980_0_43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31" name="Google Shape;331;ge81c259980_0_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ge81c259980_0_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ge81c259980_0_43"/>
          <p:cNvSpPr txBox="1"/>
          <p:nvPr/>
        </p:nvSpPr>
        <p:spPr>
          <a:xfrm>
            <a:off x="10600024" y="3808125"/>
            <a:ext cx="7580400" cy="43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지하철, 병원 유무에 따른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공시지가, 평당 거래가의 차이를 확인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병원이 있는 지역과 지하철이 있는 지역에서 평균 금액이 높게 나타남.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35" name="Google Shape;335;ge81c259980_0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441" y="2419450"/>
            <a:ext cx="9632439" cy="3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e81c259980_0_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275" y="6221450"/>
            <a:ext cx="10100197" cy="364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33;ge81c259980_0_43">
            <a:extLst>
              <a:ext uri="{FF2B5EF4-FFF2-40B4-BE49-F238E27FC236}">
                <a16:creationId xmlns:a16="http://schemas.microsoft.com/office/drawing/2014/main" id="{6478C530-7F15-4A81-ABE0-B4C2147AC699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9cae6e2c6_2_35"/>
          <p:cNvSpPr txBox="1"/>
          <p:nvPr/>
        </p:nvSpPr>
        <p:spPr>
          <a:xfrm>
            <a:off x="2259399" y="3673825"/>
            <a:ext cx="3709597" cy="538579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주소 분할              구, 동</a:t>
            </a:r>
            <a:endParaRPr sz="23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grpSp>
        <p:nvGrpSpPr>
          <p:cNvPr id="341" name="Google Shape;341;ge9cae6e2c6_2_3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42" name="Google Shape;342;ge9cae6e2c6_2_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ge9cae6e2c6_2_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4" name="Google Shape;344;ge9cae6e2c6_2_3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45" name="Google Shape;345;ge9cae6e2c6_2_3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ge9cae6e2c6_2_3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7" name="Google Shape;347;ge9cae6e2c6_2_35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48" name="Google Shape;348;ge9cae6e2c6_2_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ge9cae6e2c6_2_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ge9cae6e2c6_2_35"/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51" name="Google Shape;351;ge9cae6e2c6_2_35"/>
          <p:cNvSpPr txBox="1"/>
          <p:nvPr/>
        </p:nvSpPr>
        <p:spPr>
          <a:xfrm>
            <a:off x="2319529" y="2712400"/>
            <a:ext cx="393019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2020년 1월 ~ 2021년 7월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53" name="Google Shape;353;ge9cae6e2c6_2_35"/>
          <p:cNvSpPr/>
          <p:nvPr/>
        </p:nvSpPr>
        <p:spPr>
          <a:xfrm>
            <a:off x="4044342" y="3781921"/>
            <a:ext cx="3891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4" name="Google Shape;354;ge9cae6e2c6_2_35"/>
          <p:cNvSpPr txBox="1"/>
          <p:nvPr/>
        </p:nvSpPr>
        <p:spPr>
          <a:xfrm>
            <a:off x="2609600" y="4346650"/>
            <a:ext cx="316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구별 평균 실거래가</a:t>
            </a:r>
            <a:endParaRPr sz="2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55" name="Google Shape;355;ge9cae6e2c6_2_35"/>
          <p:cNvPicPr preferRelativeResize="0"/>
          <p:nvPr/>
        </p:nvPicPr>
        <p:blipFill rotWithShape="1">
          <a:blip r:embed="rId7">
            <a:alphaModFix/>
          </a:blip>
          <a:srcRect l="10688" t="6156" r="13879"/>
          <a:stretch/>
        </p:blipFill>
        <p:spPr>
          <a:xfrm>
            <a:off x="769425" y="4920275"/>
            <a:ext cx="7268774" cy="492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e9cae6e2c6_2_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399995">
            <a:off x="4348320" y="5339861"/>
            <a:ext cx="8795732" cy="1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e9cae6e2c6_2_35"/>
          <p:cNvSpPr txBox="1"/>
          <p:nvPr/>
        </p:nvSpPr>
        <p:spPr>
          <a:xfrm>
            <a:off x="11440245" y="994037"/>
            <a:ext cx="4032000" cy="892522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건축 년도를  ‘연식’ </a:t>
            </a: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으로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추출</a:t>
            </a:r>
            <a:endParaRPr lang="en-US" altLang="ko-KR"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지하 층수를 자연수화</a:t>
            </a:r>
            <a:endParaRPr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58" name="Google Shape;358;ge9cae6e2c6_2_35"/>
          <p:cNvSpPr txBox="1"/>
          <p:nvPr/>
        </p:nvSpPr>
        <p:spPr>
          <a:xfrm>
            <a:off x="12056774" y="4381475"/>
            <a:ext cx="2809153" cy="538579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명 단어 분리</a:t>
            </a:r>
            <a:endParaRPr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59" name="Google Shape;359;ge9cae6e2c6_2_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17954" y="5133105"/>
            <a:ext cx="5040021" cy="4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e9cae6e2c6_2_35"/>
          <p:cNvSpPr txBox="1"/>
          <p:nvPr/>
        </p:nvSpPr>
        <p:spPr>
          <a:xfrm>
            <a:off x="9840500" y="2101175"/>
            <a:ext cx="7956000" cy="18127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연식 = -1 (청약인 경우) , </a:t>
            </a: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floor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&lt; 0 인 경우 (지하 처리)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연식은 0 </a:t>
            </a: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으로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초기화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floor는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지하 층수를 자연수로 표현하기 위해 </a:t>
            </a:r>
            <a:endParaRPr lang="en-US" altLang="ko-KR"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825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</a:pPr>
            <a:r>
              <a:rPr lang="en-US" alt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   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최솟값 -3을 확인, +3</a:t>
            </a:r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을 해서 자연수로 변환함</a:t>
            </a:r>
            <a:r>
              <a:rPr lang="en-US" alt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61" name="Google Shape;361;ge9cae6e2c6_2_35"/>
          <p:cNvSpPr txBox="1"/>
          <p:nvPr/>
        </p:nvSpPr>
        <p:spPr>
          <a:xfrm>
            <a:off x="1884799" y="2004500"/>
            <a:ext cx="4668401" cy="553968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서울 아파트 매매 실거래가 가격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ge9cae6e2c6_2_71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67" name="Google Shape;367;ge9cae6e2c6_2_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ge9cae6e2c6_2_7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9" name="Google Shape;369;ge9cae6e2c6_2_71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70" name="Google Shape;370;ge9cae6e2c6_2_7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ge9cae6e2c6_2_7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2" name="Google Shape;372;ge9cae6e2c6_2_71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73" name="Google Shape;373;ge9cae6e2c6_2_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ge9cae6e2c6_2_7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ge9cae6e2c6_2_71"/>
          <p:cNvGrpSpPr/>
          <p:nvPr/>
        </p:nvGrpSpPr>
        <p:grpSpPr>
          <a:xfrm>
            <a:off x="1185474" y="2201225"/>
            <a:ext cx="16028726" cy="1677515"/>
            <a:chOff x="1156899" y="7215375"/>
            <a:chExt cx="16028726" cy="1677515"/>
          </a:xfrm>
        </p:grpSpPr>
        <p:sp>
          <p:nvSpPr>
            <p:cNvPr id="377" name="Google Shape;377;ge9cae6e2c6_2_71"/>
            <p:cNvSpPr txBox="1"/>
            <p:nvPr/>
          </p:nvSpPr>
          <p:spPr>
            <a:xfrm>
              <a:off x="1156899" y="7284725"/>
              <a:ext cx="4356343" cy="553968"/>
            </a:xfrm>
            <a:prstGeom prst="rect">
              <a:avLst/>
            </a:prstGeom>
            <a:solidFill>
              <a:srgbClr val="FCE5CD"/>
            </a:solidFill>
            <a:ln>
              <a:solidFill>
                <a:srgbClr val="FCE5CD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아파트명 단위 상위 10개 추출</a:t>
              </a:r>
              <a:endParaRPr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  <p:pic>
          <p:nvPicPr>
            <p:cNvPr id="378" name="Google Shape;378;ge9cae6e2c6_2_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4150" y="7215375"/>
              <a:ext cx="11181475" cy="165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ge9cae6e2c6_2_71"/>
            <p:cNvSpPr txBox="1"/>
            <p:nvPr/>
          </p:nvSpPr>
          <p:spPr>
            <a:xfrm>
              <a:off x="1571949" y="8262500"/>
              <a:ext cx="3525657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상위 10 = 1 나머지 =  0</a:t>
              </a:r>
              <a:endParaRPr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80" name="Google Shape;380;ge9cae6e2c6_2_71"/>
            <p:cNvSpPr/>
            <p:nvPr/>
          </p:nvSpPr>
          <p:spPr>
            <a:xfrm>
              <a:off x="10940294" y="8254190"/>
              <a:ext cx="1902004" cy="638700"/>
            </a:xfrm>
            <a:prstGeom prst="rect">
              <a:avLst/>
            </a:prstGeom>
            <a:noFill/>
            <a:ln w="38100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381" name="Google Shape;381;ge9cae6e2c6_2_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09300" y="5338625"/>
            <a:ext cx="15833725" cy="9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ge9cae6e2c6_2_71"/>
          <p:cNvGrpSpPr/>
          <p:nvPr/>
        </p:nvGrpSpPr>
        <p:grpSpPr>
          <a:xfrm>
            <a:off x="1240900" y="5675800"/>
            <a:ext cx="16070275" cy="4123462"/>
            <a:chOff x="1072750" y="1409675"/>
            <a:chExt cx="16070275" cy="4123462"/>
          </a:xfrm>
        </p:grpSpPr>
        <p:pic>
          <p:nvPicPr>
            <p:cNvPr id="383" name="Google Shape;383;ge9cae6e2c6_2_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57475" y="1409675"/>
              <a:ext cx="2257100" cy="40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ge9cae6e2c6_2_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819925" y="1409675"/>
              <a:ext cx="3323100" cy="406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ge9cae6e2c6_2_71"/>
            <p:cNvSpPr/>
            <p:nvPr/>
          </p:nvSpPr>
          <p:spPr>
            <a:xfrm>
              <a:off x="11837325" y="2963400"/>
              <a:ext cx="700500" cy="465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C5230"/>
            </a:solidFill>
            <a:ln>
              <a:solidFill>
                <a:srgbClr val="FC523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86" name="Google Shape;386;ge9cae6e2c6_2_71"/>
            <p:cNvSpPr txBox="1"/>
            <p:nvPr/>
          </p:nvSpPr>
          <p:spPr>
            <a:xfrm>
              <a:off x="1072750" y="1861075"/>
              <a:ext cx="4153200" cy="923400"/>
            </a:xfrm>
            <a:prstGeom prst="rect">
              <a:avLst/>
            </a:prstGeom>
            <a:solidFill>
              <a:srgbClr val="FCE5CD"/>
            </a:solidFill>
            <a:ln>
              <a:solidFill>
                <a:srgbClr val="FCE5CD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지역구와 동 명 </a:t>
              </a:r>
              <a:r>
                <a:rPr lang="ko-KR" sz="2400" b="1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라벨링</a:t>
              </a: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  </a:t>
              </a:r>
              <a:r>
                <a:rPr lang="ko-KR" sz="2400" b="1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LabelEncoder</a:t>
              </a: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 ()</a:t>
              </a:r>
              <a:endParaRPr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87" name="Google Shape;387;ge9cae6e2c6_2_71"/>
            <p:cNvSpPr txBox="1"/>
            <p:nvPr/>
          </p:nvSpPr>
          <p:spPr>
            <a:xfrm>
              <a:off x="1726450" y="4499038"/>
              <a:ext cx="2845800" cy="1034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문자열의 지역명을 숫자형태로 변환 </a:t>
              </a:r>
              <a:endParaRPr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24" name="Google Shape;350;ge9cae6e2c6_2_35">
            <a:extLst>
              <a:ext uri="{FF2B5EF4-FFF2-40B4-BE49-F238E27FC236}">
                <a16:creationId xmlns:a16="http://schemas.microsoft.com/office/drawing/2014/main" id="{82FF22AB-7ECB-49B6-B9F5-6A0234BCDE4B}"/>
              </a:ext>
            </a:extLst>
          </p:cNvPr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ge9cae6e2c6_3_37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93" name="Google Shape;393;ge9cae6e2c6_3_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ge9cae6e2c6_3_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5" name="Google Shape;395;ge9cae6e2c6_3_37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96" name="Google Shape;396;ge9cae6e2c6_3_3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" name="Google Shape;397;ge9cae6e2c6_3_3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8" name="Google Shape;398;ge9cae6e2c6_3_37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99" name="Google Shape;399;ge9cae6e2c6_3_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ge9cae6e2c6_3_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ge9cae6e2c6_3_37"/>
          <p:cNvSpPr txBox="1"/>
          <p:nvPr/>
        </p:nvSpPr>
        <p:spPr>
          <a:xfrm>
            <a:off x="2706825" y="2392250"/>
            <a:ext cx="2419357" cy="553968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동 기준 역 개수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03" name="Google Shape;403;ge9cae6e2c6_3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43825" y="2268750"/>
            <a:ext cx="4296300" cy="21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e9cae6e2c6_3_37"/>
          <p:cNvSpPr txBox="1"/>
          <p:nvPr/>
        </p:nvSpPr>
        <p:spPr>
          <a:xfrm>
            <a:off x="1802625" y="3337622"/>
            <a:ext cx="40602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해당 동 내 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역개수를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원자값으로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하여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Station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컬럼 생성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05" name="Google Shape;405;ge9cae6e2c6_3_37"/>
          <p:cNvSpPr txBox="1"/>
          <p:nvPr/>
        </p:nvSpPr>
        <p:spPr>
          <a:xfrm>
            <a:off x="2262674" y="6676950"/>
            <a:ext cx="3777907" cy="553968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동 기준 병원 근접도 확인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06" name="Google Shape;406;ge9cae6e2c6_3_37"/>
          <p:cNvSpPr txBox="1"/>
          <p:nvPr/>
        </p:nvSpPr>
        <p:spPr>
          <a:xfrm>
            <a:off x="2027146" y="7783150"/>
            <a:ext cx="4138824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해당 동 내 </a:t>
            </a:r>
            <a:endParaRPr sz="2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상급병원, 종합병원 </a:t>
            </a:r>
            <a:r>
              <a:rPr lang="ko-KR" altLang="en-US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유무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를 </a:t>
            </a:r>
            <a:r>
              <a:rPr lang="en-US" alt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0,1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값으로 </a:t>
            </a:r>
            <a:r>
              <a:rPr lang="ko-KR" altLang="en-US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변환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하여</a:t>
            </a:r>
            <a:endParaRPr sz="2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hospital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컬럼 생성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07" name="Google Shape;407;ge9cae6e2c6_3_37"/>
          <p:cNvPicPr preferRelativeResize="0"/>
          <p:nvPr/>
        </p:nvPicPr>
        <p:blipFill rotWithShape="1">
          <a:blip r:embed="rId8">
            <a:alphaModFix/>
          </a:blip>
          <a:srcRect b="26567"/>
          <a:stretch/>
        </p:blipFill>
        <p:spPr>
          <a:xfrm>
            <a:off x="11801300" y="6267025"/>
            <a:ext cx="4138825" cy="32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e9cae6e2c6_3_37"/>
          <p:cNvSpPr/>
          <p:nvPr/>
        </p:nvSpPr>
        <p:spPr>
          <a:xfrm>
            <a:off x="7984796" y="3020125"/>
            <a:ext cx="1984800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9" name="Google Shape;409;ge9cae6e2c6_3_37"/>
          <p:cNvSpPr/>
          <p:nvPr/>
        </p:nvSpPr>
        <p:spPr>
          <a:xfrm>
            <a:off x="8137196" y="7744525"/>
            <a:ext cx="1984800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10" name="Google Shape;410;ge9cae6e2c6_3_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09300" y="5338625"/>
            <a:ext cx="15833725" cy="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50;ge9cae6e2c6_2_35">
            <a:extLst>
              <a:ext uri="{FF2B5EF4-FFF2-40B4-BE49-F238E27FC236}">
                <a16:creationId xmlns:a16="http://schemas.microsoft.com/office/drawing/2014/main" id="{67FFD556-E796-424A-AD2F-CCAF8EF67088}"/>
              </a:ext>
            </a:extLst>
          </p:cNvPr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ge9cae6e2c6_2_16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16" name="Google Shape;416;ge9cae6e2c6_2_1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ge9cae6e2c6_2_1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8" name="Google Shape;418;ge9cae6e2c6_2_16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19" name="Google Shape;419;ge9cae6e2c6_2_16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" name="Google Shape;420;ge9cae6e2c6_2_16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1" name="Google Shape;421;ge9cae6e2c6_2_165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422" name="Google Shape;422;ge9cae6e2c6_2_1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ge9cae6e2c6_2_16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5" name="Google Shape;425;ge9cae6e2c6_2_165"/>
          <p:cNvPicPr preferRelativeResize="0"/>
          <p:nvPr/>
        </p:nvPicPr>
        <p:blipFill rotWithShape="1">
          <a:blip r:embed="rId7">
            <a:alphaModFix/>
          </a:blip>
          <a:srcRect b="41927"/>
          <a:stretch/>
        </p:blipFill>
        <p:spPr>
          <a:xfrm>
            <a:off x="362800" y="5958850"/>
            <a:ext cx="17257601" cy="34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e9cae6e2c6_2_165"/>
          <p:cNvSpPr txBox="1"/>
          <p:nvPr/>
        </p:nvSpPr>
        <p:spPr>
          <a:xfrm>
            <a:off x="1199874" y="2057400"/>
            <a:ext cx="2970521" cy="553968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최종 데이터 셋 구성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27" name="Google Shape;427;ge9cae6e2c6_2_165"/>
          <p:cNvSpPr/>
          <p:nvPr/>
        </p:nvSpPr>
        <p:spPr>
          <a:xfrm>
            <a:off x="6837975" y="5871925"/>
            <a:ext cx="10938000" cy="638700"/>
          </a:xfrm>
          <a:prstGeom prst="rect">
            <a:avLst/>
          </a:prstGeom>
          <a:noFill/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8" name="Google Shape;428;ge9cae6e2c6_2_165"/>
          <p:cNvSpPr txBox="1"/>
          <p:nvPr/>
        </p:nvSpPr>
        <p:spPr>
          <a:xfrm>
            <a:off x="1343150" y="3105275"/>
            <a:ext cx="8050232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Price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per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square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평당 공시지가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per_cost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해당 아파트 면적당 가격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top10 : 시공사 기준 상위 10개 유무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name_top10 : 서울 아파트 이름 빈도 수 상위 10개 유무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29" name="Google Shape;429;ge9cae6e2c6_2_165"/>
          <p:cNvSpPr txBox="1"/>
          <p:nvPr/>
        </p:nvSpPr>
        <p:spPr>
          <a:xfrm>
            <a:off x="9945775" y="3105275"/>
            <a:ext cx="77154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YN_r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아파트 이름에 동 이름이 들어 있는지</a:t>
            </a:r>
            <a:endParaRPr sz="2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Hospital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해당 동에 병원이 있는 지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Station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해당 동에 있는 지하철 역의 수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Transaction_real_price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아파트 가격 -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타켓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" name="Google Shape;350;ge9cae6e2c6_2_35">
            <a:extLst>
              <a:ext uri="{FF2B5EF4-FFF2-40B4-BE49-F238E27FC236}">
                <a16:creationId xmlns:a16="http://schemas.microsoft.com/office/drawing/2014/main" id="{47B636A1-F71B-4A94-AD6B-7DEA7FBCB6A0}"/>
              </a:ext>
            </a:extLst>
          </p:cNvPr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e9efaf73bc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00" y="923925"/>
            <a:ext cx="9148801" cy="914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ge9efaf73bc_0_17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36" name="Google Shape;436;ge9efaf73bc_0_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ge9efaf73bc_0_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8" name="Google Shape;438;ge9efaf73bc_0_17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39" name="Google Shape;439;ge9efaf73bc_0_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Google Shape;440;ge9efaf73bc_0_1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41" name="Google Shape;441;ge9efaf73bc_0_17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442" name="Google Shape;442;ge9efaf73bc_0_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ge9efaf73bc_0_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ge9efaf73bc_0_17"/>
          <p:cNvSpPr txBox="1"/>
          <p:nvPr/>
        </p:nvSpPr>
        <p:spPr>
          <a:xfrm>
            <a:off x="557117" y="640770"/>
            <a:ext cx="3343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상관관계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5" name="Google Shape;445;ge9efaf73bc_0_17"/>
          <p:cNvSpPr txBox="1"/>
          <p:nvPr/>
        </p:nvSpPr>
        <p:spPr>
          <a:xfrm>
            <a:off x="9851300" y="2232066"/>
            <a:ext cx="7580400" cy="653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피어슨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상관계수를 통한 상관관계 시각화</a:t>
            </a:r>
            <a:endParaRPr lang="en-US" altLang="ko-KR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Price</a:t>
            </a: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</a:t>
            </a: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square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구별 평당 공시지가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er_cost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아파트 평당 가격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Square(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전용 면적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Top10(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 브랜드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Floor(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층수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변수와 </a:t>
            </a:r>
            <a:r>
              <a:rPr lang="en-US" alt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cost</a:t>
            </a:r>
            <a:r>
              <a:rPr lang="ko-KR" altLang="en-US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양의 상관관계</a:t>
            </a:r>
            <a:r>
              <a:rPr lang="ko-KR" altLang="en-US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확인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e9d4b49b77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629" y="9299843"/>
            <a:ext cx="14134631" cy="187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ge9d4b49b77_0_9"/>
          <p:cNvGrpSpPr/>
          <p:nvPr/>
        </p:nvGrpSpPr>
        <p:grpSpPr>
          <a:xfrm>
            <a:off x="6091250" y="1971290"/>
            <a:ext cx="5995889" cy="4787900"/>
            <a:chOff x="574825" y="2486025"/>
            <a:chExt cx="9112100" cy="6310663"/>
          </a:xfrm>
        </p:grpSpPr>
        <p:pic>
          <p:nvPicPr>
            <p:cNvPr id="456" name="Google Shape;456;ge9d4b49b77_0_9"/>
            <p:cNvPicPr preferRelativeResize="0"/>
            <p:nvPr/>
          </p:nvPicPr>
          <p:blipFill rotWithShape="1">
            <a:blip r:embed="rId4">
              <a:alphaModFix/>
            </a:blip>
            <a:srcRect t="24682" b="24853"/>
            <a:stretch/>
          </p:blipFill>
          <p:spPr>
            <a:xfrm>
              <a:off x="574825" y="2486025"/>
              <a:ext cx="9112100" cy="63106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57" name="Google Shape;457;ge9d4b49b77_0_9"/>
            <p:cNvSpPr/>
            <p:nvPr/>
          </p:nvSpPr>
          <p:spPr>
            <a:xfrm>
              <a:off x="1104900" y="4286275"/>
              <a:ext cx="1616868" cy="385776"/>
            </a:xfrm>
            <a:prstGeom prst="flowChartTerminator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58" name="Google Shape;458;ge9d4b49b77_0_9"/>
            <p:cNvSpPr/>
            <p:nvPr/>
          </p:nvSpPr>
          <p:spPr>
            <a:xfrm>
              <a:off x="1104900" y="7460450"/>
              <a:ext cx="1509732" cy="385776"/>
            </a:xfrm>
            <a:prstGeom prst="flowChartTerminator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459" name="Google Shape;459;ge9d4b49b77_0_9"/>
          <p:cNvSpPr txBox="1"/>
          <p:nvPr/>
        </p:nvSpPr>
        <p:spPr>
          <a:xfrm>
            <a:off x="5157750" y="6964975"/>
            <a:ext cx="79725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모델 별 MSE &amp; RMSE 시각화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 &gt; DT &gt; RF &gt; KNN &gt; GBM &gt; LGBM</a:t>
            </a:r>
            <a:endParaRPr sz="3000" b="1" dirty="0"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순으로 모델 성능 확인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0" name="Google Shape;460;ge9d4b49b77_0_9"/>
          <p:cNvSpPr txBox="1"/>
          <p:nvPr/>
        </p:nvSpPr>
        <p:spPr>
          <a:xfrm>
            <a:off x="12196750" y="4113150"/>
            <a:ext cx="59340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오차(MSE)가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낮게 나오는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u="sng" dirty="0"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 모델 선정 </a:t>
            </a:r>
            <a:endParaRPr sz="3000" b="1" u="sng" dirty="0"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1" name="Google Shape;461;ge9d4b49b77_0_9"/>
          <p:cNvSpPr txBox="1"/>
          <p:nvPr/>
        </p:nvSpPr>
        <p:spPr>
          <a:xfrm>
            <a:off x="971575" y="2719461"/>
            <a:ext cx="3201300" cy="572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모델 목록</a:t>
            </a:r>
            <a:endParaRPr lang="en-US" altLang="ko-KR" sz="3200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KNNregression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Decision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Tree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Random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Forest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GBM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XGboost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2" name="Google Shape;462;ge9d4b49b77_0_9"/>
          <p:cNvSpPr/>
          <p:nvPr/>
        </p:nvSpPr>
        <p:spPr>
          <a:xfrm>
            <a:off x="831273" y="2549236"/>
            <a:ext cx="3491618" cy="591868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C52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5" name="Google Shape;441;ge9efaf73bc_0_17">
            <a:extLst>
              <a:ext uri="{FF2B5EF4-FFF2-40B4-BE49-F238E27FC236}">
                <a16:creationId xmlns:a16="http://schemas.microsoft.com/office/drawing/2014/main" id="{9FB9C882-60CE-4A54-8F9D-8022BB044A7E}"/>
              </a:ext>
            </a:extLst>
          </p:cNvPr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16" name="Google Shape;442;ge9efaf73bc_0_17">
              <a:extLst>
                <a:ext uri="{FF2B5EF4-FFF2-40B4-BE49-F238E27FC236}">
                  <a16:creationId xmlns:a16="http://schemas.microsoft.com/office/drawing/2014/main" id="{82D5AC9D-7FC0-45F6-87A9-B3438C3C8E8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443;ge9efaf73bc_0_17">
              <a:extLst>
                <a:ext uri="{FF2B5EF4-FFF2-40B4-BE49-F238E27FC236}">
                  <a16:creationId xmlns:a16="http://schemas.microsoft.com/office/drawing/2014/main" id="{D6EDEDBD-0B55-4348-A9C4-D41D4231628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" name="Google Shape;453;ge9d4b49b77_0_9"/>
          <p:cNvSpPr txBox="1"/>
          <p:nvPr/>
        </p:nvSpPr>
        <p:spPr>
          <a:xfrm>
            <a:off x="-69276" y="661555"/>
            <a:ext cx="3692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en-US" alt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</a:t>
            </a:r>
            <a:r>
              <a:rPr lang="en-US" alt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  <a:r>
              <a:rPr 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선정</a:t>
            </a:r>
            <a:endParaRPr sz="40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501;ge9efaf73bc_2_0">
            <a:extLst>
              <a:ext uri="{FF2B5EF4-FFF2-40B4-BE49-F238E27FC236}">
                <a16:creationId xmlns:a16="http://schemas.microsoft.com/office/drawing/2014/main" id="{7B052B42-B097-4E5F-B11A-DAC4D5A58B7F}"/>
              </a:ext>
            </a:extLst>
          </p:cNvPr>
          <p:cNvSpPr/>
          <p:nvPr/>
        </p:nvSpPr>
        <p:spPr>
          <a:xfrm>
            <a:off x="4735186" y="4770263"/>
            <a:ext cx="845128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501;ge9efaf73bc_2_0">
            <a:extLst>
              <a:ext uri="{FF2B5EF4-FFF2-40B4-BE49-F238E27FC236}">
                <a16:creationId xmlns:a16="http://schemas.microsoft.com/office/drawing/2014/main" id="{57770EE5-69F3-431D-89FC-5785DF0E715A}"/>
              </a:ext>
            </a:extLst>
          </p:cNvPr>
          <p:cNvSpPr/>
          <p:nvPr/>
        </p:nvSpPr>
        <p:spPr>
          <a:xfrm>
            <a:off x="12493725" y="4756403"/>
            <a:ext cx="845128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971" y="4457700"/>
            <a:ext cx="14134631" cy="187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6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69" name="Google Shape;469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1" name="Google Shape;471;p6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72" name="Google Shape;472;p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74" name="Google Shape;474;p6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475" name="Google Shape;47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6"/>
          <p:cNvSpPr txBox="1"/>
          <p:nvPr/>
        </p:nvSpPr>
        <p:spPr>
          <a:xfrm>
            <a:off x="76200" y="5461225"/>
            <a:ext cx="18185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Gradient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Boosting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프레임워크로 Tree 기반 알고리즘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2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Boosting기법을</a:t>
            </a: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2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바탕으로하여</a:t>
            </a: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정답지와 </a:t>
            </a:r>
            <a:r>
              <a:rPr lang="ko-KR" sz="2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오답지간의</a:t>
            </a: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차이를 반복적으로 학습하여 모델을 개선한다.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79" name="Google Shape;479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67288" y="1562075"/>
            <a:ext cx="8048625" cy="2371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0" name="Google Shape;480;p6"/>
          <p:cNvGraphicFramePr/>
          <p:nvPr/>
        </p:nvGraphicFramePr>
        <p:xfrm>
          <a:off x="952500" y="7124700"/>
          <a:ext cx="16383000" cy="2415671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819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장점</a:t>
                      </a:r>
                      <a:endParaRPr sz="19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단점</a:t>
                      </a:r>
                      <a:endParaRPr sz="19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7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- 빠른 학습 속도</a:t>
                      </a:r>
                      <a:endParaRPr sz="1900" b="1" dirty="0">
                        <a:solidFill>
                          <a:srgbClr val="333333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 - 상대적으로 적은 메모리 사용량</a:t>
                      </a:r>
                      <a:endParaRPr sz="1900" b="1" dirty="0">
                        <a:solidFill>
                          <a:srgbClr val="333333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 -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</a:rPr>
                        <a:t>categorical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</a:rPr>
                        <a:t>feature들의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자동 변환과 최적 분할</a:t>
                      </a:r>
                      <a:endParaRPr sz="1900" b="1" dirty="0">
                        <a:solidFill>
                          <a:srgbClr val="333333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 - GPU 학습 지원</a:t>
                      </a:r>
                      <a:endParaRPr sz="19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- 작은 Data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set의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경우,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과적합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가능성이 있음</a:t>
                      </a:r>
                      <a:endParaRPr sz="19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Google Shape;516;ge9efaf73bc_2_21">
            <a:extLst>
              <a:ext uri="{FF2B5EF4-FFF2-40B4-BE49-F238E27FC236}">
                <a16:creationId xmlns:a16="http://schemas.microsoft.com/office/drawing/2014/main" id="{FFA1E342-6A7B-44F1-AF6F-DE0DC60F2939}"/>
              </a:ext>
            </a:extLst>
          </p:cNvPr>
          <p:cNvSpPr txBox="1"/>
          <p:nvPr/>
        </p:nvSpPr>
        <p:spPr>
          <a:xfrm>
            <a:off x="512616" y="640771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ge9efaf73bc_2_0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86" name="Google Shape;486;ge9efaf73bc_2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ge9efaf73bc_2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8" name="Google Shape;488;ge9efaf73bc_2_0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89" name="Google Shape;489;ge9efaf73bc_2_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0" name="Google Shape;490;ge9efaf73bc_2_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91" name="Google Shape;491;ge9efaf73bc_2_0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492" name="Google Shape;492;ge9efaf73bc_2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ge9efaf73bc_2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ge9efaf73bc_2_0"/>
          <p:cNvSpPr txBox="1"/>
          <p:nvPr/>
        </p:nvSpPr>
        <p:spPr>
          <a:xfrm>
            <a:off x="1118475" y="1396425"/>
            <a:ext cx="1492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데이터로 </a:t>
            </a:r>
            <a:r>
              <a:rPr lang="ko-KR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LGBM을</a:t>
            </a: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96" name="Google Shape;496;ge9efaf73bc_2_0"/>
          <p:cNvSpPr txBox="1"/>
          <p:nvPr/>
        </p:nvSpPr>
        <p:spPr>
          <a:xfrm>
            <a:off x="265425" y="7157760"/>
            <a:ext cx="9771300" cy="25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RMSE가</a:t>
            </a: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1352(만원) 정도로 측정된다.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모델보다는 오차가 낮게 측정되지만 더 낮게 할 순 없을까?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어떻게 하면 오차를 더 낮게 만들 수 있을까?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 선택이 잘못 되었을 가능성 확인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ko-KR" sz="23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 조정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97" name="Google Shape;497;ge9efaf73bc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550" y="2363575"/>
            <a:ext cx="7865500" cy="408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8" name="Google Shape;498;ge9efaf73bc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550" y="5623500"/>
            <a:ext cx="7865500" cy="12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9" name="Google Shape;499;ge9efaf73bc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03040" y="2259613"/>
            <a:ext cx="8147786" cy="439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0" name="Google Shape;500;ge9efaf73bc_2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03041" y="6670315"/>
            <a:ext cx="8147786" cy="12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1" name="Google Shape;501;ge9efaf73bc_2_0"/>
          <p:cNvSpPr/>
          <p:nvPr/>
        </p:nvSpPr>
        <p:spPr>
          <a:xfrm>
            <a:off x="9143999" y="8806575"/>
            <a:ext cx="1501021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2" name="Google Shape;502;ge9efaf73bc_2_0"/>
          <p:cNvSpPr txBox="1"/>
          <p:nvPr/>
        </p:nvSpPr>
        <p:spPr>
          <a:xfrm>
            <a:off x="10754825" y="8989125"/>
            <a:ext cx="7097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위의 변수중요도를 참고하여, 변수 선택 실시해보자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516;ge9efaf73bc_2_21">
            <a:extLst>
              <a:ext uri="{FF2B5EF4-FFF2-40B4-BE49-F238E27FC236}">
                <a16:creationId xmlns:a16="http://schemas.microsoft.com/office/drawing/2014/main" id="{8C01F6BA-67C6-4761-AE22-22E9846F4EAA}"/>
              </a:ext>
            </a:extLst>
          </p:cNvPr>
          <p:cNvSpPr txBox="1"/>
          <p:nvPr/>
        </p:nvSpPr>
        <p:spPr>
          <a:xfrm>
            <a:off x="512616" y="640771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974" y="4229100"/>
            <a:ext cx="228600" cy="53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>
            <a:off x="1143000" y="1943100"/>
            <a:ext cx="4000500" cy="1563485"/>
            <a:chOff x="1447800" y="5640169"/>
            <a:chExt cx="4000500" cy="1563485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1447800" y="5640169"/>
              <a:ext cx="4000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01.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프로젝트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개요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600200" y="6341920"/>
              <a:ext cx="3657600" cy="861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 </a:t>
              </a: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 소개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배경 및 목표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4125304" y="5981700"/>
            <a:ext cx="4000500" cy="2610192"/>
            <a:chOff x="1447800" y="5182969"/>
            <a:chExt cx="4000500" cy="2610192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1447800" y="5182969"/>
              <a:ext cx="4000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02. 프로세싱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600200" y="5905505"/>
              <a:ext cx="3657600" cy="188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데이터 목록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10795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데이터</a:t>
              </a: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설명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10795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EDA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10795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</a:t>
              </a:r>
              <a:r>
                <a:rPr lang="ko-KR" sz="25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8013145" y="1868800"/>
            <a:ext cx="4277692" cy="2630966"/>
            <a:chOff x="1447800" y="5640169"/>
            <a:chExt cx="4277692" cy="2630966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1447800" y="5640169"/>
              <a:ext cx="4000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03.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모델링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600192" y="6383479"/>
              <a:ext cx="4125300" cy="188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성능비교 및 선정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설명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하이퍼</a:t>
              </a: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파라미터 튜닝</a:t>
              </a:r>
              <a:endParaRPr lang="en-US" altLang="ko-KR"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endParaRPr lang="en-US"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altLang="en-US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실제 적용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1385313" y="5905500"/>
            <a:ext cx="4000500" cy="2111085"/>
            <a:chOff x="1447800" y="5182969"/>
            <a:chExt cx="4000500" cy="2111085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1447800" y="5182969"/>
              <a:ext cx="4000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04.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결론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600200" y="5919359"/>
              <a:ext cx="3657600" cy="137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선행연구 비교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활용 및 발전 방향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45720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부록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-266667" y="674287"/>
            <a:ext cx="4589558" cy="811580"/>
            <a:chOff x="-266667" y="598107"/>
            <a:chExt cx="4589558" cy="371773"/>
          </a:xfrm>
        </p:grpSpPr>
        <p:pic>
          <p:nvPicPr>
            <p:cNvPr id="112" name="Google Shape;112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2"/>
          <p:cNvSpPr txBox="1"/>
          <p:nvPr/>
        </p:nvSpPr>
        <p:spPr>
          <a:xfrm>
            <a:off x="990600" y="723900"/>
            <a:ext cx="18288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목 차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4991100"/>
            <a:ext cx="228600" cy="5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4229100"/>
            <a:ext cx="228600" cy="5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3800" y="4991100"/>
            <a:ext cx="228600" cy="5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9">
            <a:off x="8987200" y="-4283075"/>
            <a:ext cx="288975" cy="183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0400" y="4305300"/>
            <a:ext cx="228600" cy="53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"/>
          <p:cNvGrpSpPr/>
          <p:nvPr/>
        </p:nvGrpSpPr>
        <p:grpSpPr>
          <a:xfrm>
            <a:off x="14585726" y="1790700"/>
            <a:ext cx="4536000" cy="1260431"/>
            <a:chOff x="1371613" y="5106769"/>
            <a:chExt cx="4536000" cy="1260431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1371613" y="5106769"/>
              <a:ext cx="45360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.</a:t>
              </a:r>
              <a:r>
                <a:rPr lang="ko-KR" sz="39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 </a:t>
              </a:r>
              <a:r>
                <a:rPr lang="ko-KR" sz="30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개발후기/소감</a:t>
              </a:r>
              <a:endParaRPr sz="30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1600200" y="5905500"/>
              <a:ext cx="365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lvl="0" indent="-2603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Char char="-"/>
              </a:pPr>
              <a:r>
                <a:rPr lang="ko-KR" sz="24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개인별 후기 및 소감</a:t>
              </a:r>
              <a:endParaRPr sz="2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ge9efaf73bc_2_21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08" name="Google Shape;508;ge9efaf73bc_2_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ge9efaf73bc_2_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0" name="Google Shape;510;ge9efaf73bc_2_21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511" name="Google Shape;511;ge9efaf73bc_2_2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2" name="Google Shape;512;ge9efaf73bc_2_2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13" name="Google Shape;513;ge9efaf73bc_2_21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514" name="Google Shape;514;ge9efaf73bc_2_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ge9efaf73bc_2_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" name="Google Shape;516;ge9efaf73bc_2_21"/>
          <p:cNvSpPr txBox="1"/>
          <p:nvPr/>
        </p:nvSpPr>
        <p:spPr>
          <a:xfrm>
            <a:off x="512616" y="640771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17" name="Google Shape;517;ge9efaf73bc_2_21"/>
          <p:cNvSpPr txBox="1"/>
          <p:nvPr/>
        </p:nvSpPr>
        <p:spPr>
          <a:xfrm>
            <a:off x="51450" y="1396425"/>
            <a:ext cx="1818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 중요도 하위  변수들을 제거하면서 다시 모델을 진행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8" name="Google Shape;518;ge9efaf73bc_2_21"/>
          <p:cNvSpPr txBox="1"/>
          <p:nvPr/>
        </p:nvSpPr>
        <p:spPr>
          <a:xfrm>
            <a:off x="3474000" y="8746625"/>
            <a:ext cx="1134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RMSE가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1350(만원) 정도로 오차 변화가 거의 없다.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그렇다면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 튜닝으로 오차를 줄여보자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19" name="Google Shape;519;ge9efaf73bc_2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3138" y="3795075"/>
            <a:ext cx="6335075" cy="44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0" name="Google Shape;520;ge9efaf73bc_2_21"/>
          <p:cNvSpPr txBox="1"/>
          <p:nvPr/>
        </p:nvSpPr>
        <p:spPr>
          <a:xfrm>
            <a:off x="1808925" y="2778175"/>
            <a:ext cx="628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시공사, 병원 수 변수 삭제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21" name="Google Shape;521;ge9efaf73bc_2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63300" y="3687600"/>
            <a:ext cx="6038850" cy="464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2" name="Google Shape;522;ge9efaf73bc_2_21"/>
          <p:cNvSpPr txBox="1"/>
          <p:nvPr/>
        </p:nvSpPr>
        <p:spPr>
          <a:xfrm>
            <a:off x="10940975" y="2516950"/>
            <a:ext cx="628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시공사, 병원 수, 구,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지역명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상위빈도 이름 변수 삭제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3" name="Google Shape;523;ge9efaf73bc_2_21"/>
          <p:cNvSpPr/>
          <p:nvPr/>
        </p:nvSpPr>
        <p:spPr>
          <a:xfrm>
            <a:off x="2952371" y="8818025"/>
            <a:ext cx="1984800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513;ge9efaf73bc_2_21">
            <a:extLst>
              <a:ext uri="{FF2B5EF4-FFF2-40B4-BE49-F238E27FC236}">
                <a16:creationId xmlns:a16="http://schemas.microsoft.com/office/drawing/2014/main" id="{A2DE294B-1B0A-44A2-8AE7-8AD4A7360C3D}"/>
              </a:ext>
            </a:extLst>
          </p:cNvPr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12" name="Google Shape;514;ge9efaf73bc_2_21">
              <a:extLst>
                <a:ext uri="{FF2B5EF4-FFF2-40B4-BE49-F238E27FC236}">
                  <a16:creationId xmlns:a16="http://schemas.microsoft.com/office/drawing/2014/main" id="{8FA57632-611D-4E55-A092-10C5FA6A6DA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15;ge9efaf73bc_2_21">
              <a:extLst>
                <a:ext uri="{FF2B5EF4-FFF2-40B4-BE49-F238E27FC236}">
                  <a16:creationId xmlns:a16="http://schemas.microsoft.com/office/drawing/2014/main" id="{2C1A9B99-C6B0-4DA3-AB20-56BACDCB78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1" name="Google Shape;531;ge9d4b49b77_0_18"/>
          <p:cNvSpPr txBox="1"/>
          <p:nvPr/>
        </p:nvSpPr>
        <p:spPr>
          <a:xfrm>
            <a:off x="-41564" y="661555"/>
            <a:ext cx="459970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spc="-3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altLang="en-US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</a:t>
            </a:r>
            <a:endParaRPr sz="40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32" name="Google Shape;532;ge9d4b49b77_0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629" y="9299843"/>
            <a:ext cx="14134631" cy="18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e9d4b49b77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712" y="2970028"/>
            <a:ext cx="10525400" cy="5216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4" name="Google Shape;534;ge9d4b49b77_0_18"/>
          <p:cNvSpPr txBox="1"/>
          <p:nvPr/>
        </p:nvSpPr>
        <p:spPr>
          <a:xfrm>
            <a:off x="11447867" y="2819237"/>
            <a:ext cx="6355227" cy="6299552"/>
          </a:xfrm>
          <a:prstGeom prst="roundRect">
            <a:avLst/>
          </a:prstGeom>
          <a:ln w="57150">
            <a:solidFill>
              <a:srgbClr val="FC523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GridSearchCV</a:t>
            </a:r>
            <a:r>
              <a:rPr lang="ko-KR" altLang="en-US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sz="2800" b="1" spc="-3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learning_rate</a:t>
            </a:r>
            <a:r>
              <a:rPr lang="ko-KR" sz="2800" b="1" spc="-3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sz="2800" b="1" spc="-3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max_depth</a:t>
            </a:r>
            <a:r>
              <a:rPr lang="en-US" altLang="ko-KR" sz="2800" b="1" spc="-3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b="1" spc="-3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전환 대입</a:t>
            </a:r>
            <a:endParaRPr lang="en-US" altLang="ko-KR" sz="2800" b="1" spc="-3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교차검증</a:t>
            </a: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파라미터를 도출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35" name="Google Shape;535;ge9d4b49b77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712" y="8185741"/>
            <a:ext cx="10525400" cy="8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517;ge9efaf73bc_2_21">
            <a:extLst>
              <a:ext uri="{FF2B5EF4-FFF2-40B4-BE49-F238E27FC236}">
                <a16:creationId xmlns:a16="http://schemas.microsoft.com/office/drawing/2014/main" id="{75F57E5B-B806-438F-BAAE-4A97D579859A}"/>
              </a:ext>
            </a:extLst>
          </p:cNvPr>
          <p:cNvSpPr txBox="1"/>
          <p:nvPr/>
        </p:nvSpPr>
        <p:spPr>
          <a:xfrm>
            <a:off x="0" y="1617300"/>
            <a:ext cx="1818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 튜닝 과정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ge9d4b49b77_0_27"/>
          <p:cNvGrpSpPr/>
          <p:nvPr/>
        </p:nvGrpSpPr>
        <p:grpSpPr>
          <a:xfrm>
            <a:off x="-266675" y="583381"/>
            <a:ext cx="4589558" cy="761837"/>
            <a:chOff x="-266667" y="598107"/>
            <a:chExt cx="4589558" cy="371773"/>
          </a:xfrm>
        </p:grpSpPr>
        <p:pic>
          <p:nvPicPr>
            <p:cNvPr id="541" name="Google Shape;541;ge9d4b49b77_0_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ge9d4b49b77_0_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3" name="Google Shape;543;ge9d4b49b77_0_27"/>
          <p:cNvSpPr txBox="1"/>
          <p:nvPr/>
        </p:nvSpPr>
        <p:spPr>
          <a:xfrm>
            <a:off x="265110" y="582615"/>
            <a:ext cx="3581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적용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544" name="Google Shape;544;ge9d4b49b77_0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629" y="9299843"/>
            <a:ext cx="14134631" cy="18705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e9d4b49b77_0_27"/>
          <p:cNvSpPr txBox="1"/>
          <p:nvPr/>
        </p:nvSpPr>
        <p:spPr>
          <a:xfrm>
            <a:off x="51450" y="1394025"/>
            <a:ext cx="1818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</a:t>
            </a:r>
            <a:r>
              <a:rPr lang="ko-KR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파라미터를 적용하여 모델링</a:t>
            </a:r>
            <a:r>
              <a:rPr lang="en-US" alt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 </a:t>
            </a:r>
            <a:r>
              <a:rPr lang="ko-KR" altLang="en-US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실제값과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예측값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비교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46" name="Google Shape;546;ge9d4b49b77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450" y="2557775"/>
            <a:ext cx="7648575" cy="3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e9d4b49b77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450" y="6015900"/>
            <a:ext cx="4895925" cy="13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e9d4b49b77_0_27"/>
          <p:cNvSpPr txBox="1"/>
          <p:nvPr/>
        </p:nvSpPr>
        <p:spPr>
          <a:xfrm>
            <a:off x="161200" y="7756050"/>
            <a:ext cx="7756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RMSE가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733(만원) 정도로 오차가 파라미터 튜닝 전보다 절반정도로 줄었다.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549" name="Google Shape;549;ge9d4b49b77_0_27"/>
          <p:cNvGraphicFramePr/>
          <p:nvPr>
            <p:extLst>
              <p:ext uri="{D42A27DB-BD31-4B8C-83A1-F6EECF244321}">
                <p14:modId xmlns:p14="http://schemas.microsoft.com/office/powerpoint/2010/main" val="3106860297"/>
              </p:ext>
            </p:extLst>
          </p:nvPr>
        </p:nvGraphicFramePr>
        <p:xfrm>
          <a:off x="8785813" y="2557775"/>
          <a:ext cx="8864800" cy="1515350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178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RMSE 결과값 변화 추이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단위 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1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만원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초기 </a:t>
                      </a:r>
                      <a:r>
                        <a:rPr lang="ko-KR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Dataset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1차 하위변수 제거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2차 하위변수 제거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파라미터 튜닝 후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1352</a:t>
                      </a:r>
                      <a:endParaRPr sz="20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1352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1355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733</a:t>
                      </a:r>
                      <a:endParaRPr sz="2000" b="1" u="sng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0" name="Google Shape;550;ge9d4b49b77_0_27"/>
          <p:cNvGrpSpPr/>
          <p:nvPr/>
        </p:nvGrpSpPr>
        <p:grpSpPr>
          <a:xfrm>
            <a:off x="8210550" y="5341450"/>
            <a:ext cx="9886800" cy="3300250"/>
            <a:chOff x="8210550" y="2369650"/>
            <a:chExt cx="9886800" cy="3300250"/>
          </a:xfrm>
        </p:grpSpPr>
        <p:sp>
          <p:nvSpPr>
            <p:cNvPr id="551" name="Google Shape;551;ge9d4b49b77_0_27"/>
            <p:cNvSpPr txBox="1"/>
            <p:nvPr/>
          </p:nvSpPr>
          <p:spPr>
            <a:xfrm>
              <a:off x="8210550" y="2369650"/>
              <a:ext cx="9886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튜닝한 </a:t>
              </a:r>
              <a:r>
                <a:rPr lang="ko-KR" sz="28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하이퍼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파라미터를 통해서 </a:t>
              </a:r>
              <a:r>
                <a:rPr lang="ko-KR" sz="28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test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데이터 확인</a:t>
              </a:r>
              <a:endParaRPr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552" name="Google Shape;552;ge9d4b49b77_0_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63863" y="3082125"/>
              <a:ext cx="3278925" cy="2587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ge9d4b49b77_0_27"/>
            <p:cNvSpPr txBox="1"/>
            <p:nvPr/>
          </p:nvSpPr>
          <p:spPr>
            <a:xfrm>
              <a:off x="11981400" y="3378513"/>
              <a:ext cx="5849400" cy="1815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예측값은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2800" b="1" u="sng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62496.68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정도이고,</a:t>
              </a:r>
              <a:endParaRPr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실제값이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2800" b="1" u="sng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62500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정도로 </a:t>
              </a:r>
              <a:r>
                <a:rPr lang="ko-KR" altLang="en-US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유의미한 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예측</a:t>
              </a:r>
              <a:r>
                <a:rPr lang="ko-KR" altLang="en-US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하는 것으로 판단할 수 있다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2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59" name="Google Shape;55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1" name="Google Shape;561;p12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562" name="Google Shape;562;p1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3" name="Google Shape;563;p1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64" name="Google Shape;564;p12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565" name="Google Shape;565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7" name="Google Shape;567;p12"/>
          <p:cNvSpPr txBox="1"/>
          <p:nvPr/>
        </p:nvSpPr>
        <p:spPr>
          <a:xfrm>
            <a:off x="-67387" y="649875"/>
            <a:ext cx="358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선행연구 비교</a:t>
            </a:r>
            <a:endParaRPr sz="40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graphicFrame>
        <p:nvGraphicFramePr>
          <p:cNvPr id="568" name="Google Shape;568;p12"/>
          <p:cNvGraphicFramePr/>
          <p:nvPr>
            <p:extLst>
              <p:ext uri="{D42A27DB-BD31-4B8C-83A1-F6EECF244321}">
                <p14:modId xmlns:p14="http://schemas.microsoft.com/office/powerpoint/2010/main" val="1379726208"/>
              </p:ext>
            </p:extLst>
          </p:nvPr>
        </p:nvGraphicFramePr>
        <p:xfrm>
          <a:off x="269804" y="1749136"/>
          <a:ext cx="17454600" cy="7698400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43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선행연구</a:t>
                      </a:r>
                      <a:endParaRPr sz="3400"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  <a:endParaRPr sz="34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한계</a:t>
                      </a:r>
                      <a:endParaRPr sz="34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비교우위</a:t>
                      </a:r>
                      <a:endParaRPr sz="34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모델의 불확실성을 반영한 아파트가격지수 예측 모형 연구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베이지안 방법론과 시계열 예측을 활용하여 아파트 가격지수를 예측하였다.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헤도닉적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요인이 아닌, 거시경제학적 요인을 위주를 분석을 진행.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헤도닉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주택가격 모형을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기반으로한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입지적, 물리적 특성 반영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주택 가격의 경우 시계열 분석이 주를 이루고 있으나,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머신러닝을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활용한 예측모델의 가능성을 시사함.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아파트 가격에 영향을 미치는 요인의 시공간적 영향력 변화 연구 서울시 25개 구를 대상으로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시계열 분석과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헤도닉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요인들을 동시에 분석하여 서울시 25개 구에 대한 아파트 가격 형성 요인 분석을 실행하였다.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신축되는 아파트의 가격 결정요인을 구체적으로 다루지 못함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빅데이터를 활용한 글로벌 부동산 가격 분석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의사결정트리를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이용하여 나라별 부동산 가격 추세를 분석하였다.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거시적인 관점에서 부동산 시장에 접근함.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단독주택가격 추정을 위한 기계학습 모형의 응용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비모수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모형을 활용하여 기존 설명 중심의 모형에서 예측 중심의 모형을 만들고자 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모수모형과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비모수모형의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비교는 이루어지지 않음.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머신러닝을</a:t>
                      </a: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이용한 서울특별시 부동산 지수 예측 모델 비교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시계열 분석과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기법을 모두 활용하여 부동산 지수를 예측, 그 성능을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비교분석하였다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거시적인 관점과 변수들을 활용하여 부동산 지수를 예측하였음.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</a:t>
                      </a: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기법을 통한 대한민국 부동산 가격 변동 예측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선형회귀모델을 사용하여 지역별 부동산 가격 변동을 예측하였다.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선형회귀모델의 독립변수로 연도를 설정하여, 구체적인 변수의 상관관계와 영향력을 밝히지 못함.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기계학습을 활용한 주택매도 결정요인 분석 및 예측모델 구축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다양한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모형을 사용하여 주택배도 결정요인과 예측모델을 구현하였다.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주택매매가격에 대한 부분은 분석하지 않았음.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ge9cae6e2c6_3_16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74" name="Google Shape;574;ge9cae6e2c6_3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ge9cae6e2c6_3_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6" name="Google Shape;576;ge9cae6e2c6_3_16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577" name="Google Shape;577;ge9cae6e2c6_3_1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8" name="Google Shape;578;ge9cae6e2c6_3_1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9" name="Google Shape;579;ge9cae6e2c6_3_16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580" name="Google Shape;580;ge9cae6e2c6_3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ge9cae6e2c6_3_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ge9cae6e2c6_3_16"/>
          <p:cNvSpPr txBox="1"/>
          <p:nvPr/>
        </p:nvSpPr>
        <p:spPr>
          <a:xfrm>
            <a:off x="-11974" y="649875"/>
            <a:ext cx="3581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</a:t>
            </a:r>
            <a:r>
              <a:rPr lang="en-US" altLang="ko-KR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발전방향</a:t>
            </a:r>
            <a:endParaRPr sz="40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583" name="Google Shape;583;ge9cae6e2c6_3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3500" y="3074825"/>
            <a:ext cx="2337025" cy="23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e9cae6e2c6_3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81075" y="3124200"/>
            <a:ext cx="2470200" cy="24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e9cae6e2c6_3_16"/>
          <p:cNvSpPr/>
          <p:nvPr/>
        </p:nvSpPr>
        <p:spPr>
          <a:xfrm>
            <a:off x="9349063" y="2388959"/>
            <a:ext cx="3934200" cy="3934200"/>
          </a:xfrm>
          <a:prstGeom prst="ellipse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6" name="Google Shape;586;ge9cae6e2c6_3_16"/>
          <p:cNvSpPr/>
          <p:nvPr/>
        </p:nvSpPr>
        <p:spPr>
          <a:xfrm>
            <a:off x="664900" y="2388959"/>
            <a:ext cx="3934200" cy="3934200"/>
          </a:xfrm>
          <a:prstGeom prst="ellipse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7" name="Google Shape;587;ge9cae6e2c6_3_16"/>
          <p:cNvSpPr txBox="1"/>
          <p:nvPr/>
        </p:nvSpPr>
        <p:spPr>
          <a:xfrm>
            <a:off x="4843788" y="3320538"/>
            <a:ext cx="4260600" cy="230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거래 밀집 지역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및 예상 실거래가</a:t>
            </a: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파악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투기성 부동산 거래에 대한 규제 및 대책 실행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588" name="Google Shape;588;ge9cae6e2c6_3_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37629" y="8918843"/>
            <a:ext cx="14134631" cy="18705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e9cae6e2c6_3_16"/>
          <p:cNvSpPr txBox="1"/>
          <p:nvPr/>
        </p:nvSpPr>
        <p:spPr>
          <a:xfrm>
            <a:off x="13577550" y="3553530"/>
            <a:ext cx="42606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주변 입지 영향과 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실거래가 정보를 반영하여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합리적인 부동산 거래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90" name="Google Shape;590;ge9cae6e2c6_3_16"/>
          <p:cNvSpPr txBox="1"/>
          <p:nvPr/>
        </p:nvSpPr>
        <p:spPr>
          <a:xfrm>
            <a:off x="1463500" y="7407100"/>
            <a:ext cx="2222700" cy="708000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발전방향</a:t>
            </a:r>
            <a:endParaRPr sz="3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91" name="Google Shape;591;ge9cae6e2c6_3_16"/>
          <p:cNvSpPr txBox="1"/>
          <p:nvPr/>
        </p:nvSpPr>
        <p:spPr>
          <a:xfrm>
            <a:off x="4684856" y="6778300"/>
            <a:ext cx="13153294" cy="202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AutoNum type="arabicPeriod"/>
            </a:pPr>
            <a:r>
              <a:rPr lang="ko-KR" sz="2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학교 수를 변수로</a:t>
            </a: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활용하려 했지만 프로젝트 기간과 데이터문제로 반영하지 못했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으나 이와 같은 지역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물리적 특성을 추가적으로 반영한다면 모델의 성능 ↑</a:t>
            </a:r>
            <a:endParaRPr lang="en-US" altLang="ko-KR"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AutoNum type="arabicPeriod"/>
            </a:pP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635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2.</a:t>
            </a: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가격의 </a:t>
            </a:r>
            <a:r>
              <a:rPr lang="ko-KR" sz="2600" b="1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시계열적인</a:t>
            </a:r>
            <a:r>
              <a:rPr lang="ko-KR" sz="2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특성</a:t>
            </a: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을 반영할 수 있는 요인을 추가한다면 완성도 ↑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" name="Google Shape;590;ge9cae6e2c6_3_16">
            <a:extLst>
              <a:ext uri="{FF2B5EF4-FFF2-40B4-BE49-F238E27FC236}">
                <a16:creationId xmlns:a16="http://schemas.microsoft.com/office/drawing/2014/main" id="{D3E12A3C-2872-4521-9350-8F745885F9D8}"/>
              </a:ext>
            </a:extLst>
          </p:cNvPr>
          <p:cNvSpPr txBox="1"/>
          <p:nvPr/>
        </p:nvSpPr>
        <p:spPr>
          <a:xfrm>
            <a:off x="5481318" y="2136660"/>
            <a:ext cx="2222700" cy="708000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정부수준</a:t>
            </a:r>
            <a:endParaRPr sz="3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2" name="Google Shape;590;ge9cae6e2c6_3_16">
            <a:extLst>
              <a:ext uri="{FF2B5EF4-FFF2-40B4-BE49-F238E27FC236}">
                <a16:creationId xmlns:a16="http://schemas.microsoft.com/office/drawing/2014/main" id="{633B990A-E8C7-4479-836A-93FEFC616169}"/>
              </a:ext>
            </a:extLst>
          </p:cNvPr>
          <p:cNvSpPr txBox="1"/>
          <p:nvPr/>
        </p:nvSpPr>
        <p:spPr>
          <a:xfrm>
            <a:off x="14265100" y="2136660"/>
            <a:ext cx="2222700" cy="708000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민간수준</a:t>
            </a:r>
            <a:endParaRPr sz="3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ge9efaf73bc_0_104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98" name="Google Shape;598;ge9efaf73bc_0_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ge9efaf73bc_0_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0" name="Google Shape;600;ge9efaf73bc_0_104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601" name="Google Shape;601;ge9efaf73bc_0_10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2" name="Google Shape;602;ge9efaf73bc_0_10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06217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03" name="Google Shape;603;ge9efaf73bc_0_104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604" name="Google Shape;604;ge9efaf73bc_0_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ge9efaf73bc_0_10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CC268E-460B-48BC-A2B4-61697B429FC7}"/>
              </a:ext>
            </a:extLst>
          </p:cNvPr>
          <p:cNvGrpSpPr/>
          <p:nvPr/>
        </p:nvGrpSpPr>
        <p:grpSpPr>
          <a:xfrm>
            <a:off x="875906" y="1605503"/>
            <a:ext cx="1668000" cy="3250142"/>
            <a:chOff x="875906" y="2021146"/>
            <a:chExt cx="1668000" cy="3250142"/>
          </a:xfrm>
        </p:grpSpPr>
        <p:pic>
          <p:nvPicPr>
            <p:cNvPr id="596" name="Google Shape;596;ge9efaf73bc_0_10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94566" y="2021146"/>
              <a:ext cx="904188" cy="8920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6" name="Google Shape;606;ge9efaf73bc_0_104"/>
            <p:cNvGrpSpPr/>
            <p:nvPr/>
          </p:nvGrpSpPr>
          <p:grpSpPr>
            <a:xfrm>
              <a:off x="875906" y="2933700"/>
              <a:ext cx="1668000" cy="2337588"/>
              <a:chOff x="113906" y="4533900"/>
              <a:chExt cx="1668000" cy="2337588"/>
            </a:xfrm>
          </p:grpSpPr>
          <p:pic>
            <p:nvPicPr>
              <p:cNvPr id="607" name="Google Shape;607;ge9efaf73bc_0_10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43006" y="4533900"/>
                <a:ext cx="1294849" cy="17056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8" name="Google Shape;608;ge9efaf73bc_0_104"/>
              <p:cNvSpPr txBox="1"/>
              <p:nvPr/>
            </p:nvSpPr>
            <p:spPr>
              <a:xfrm>
                <a:off x="113906" y="6224988"/>
                <a:ext cx="16680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 dirty="0" err="1">
                    <a:solidFill>
                      <a:schemeClr val="dk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Arial"/>
                  </a:rPr>
                  <a:t>신다롬</a:t>
                </a:r>
                <a:endParaRPr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endParaRPr>
              </a:p>
            </p:txBody>
          </p:sp>
        </p:grpSp>
      </p:grpSp>
      <p:grpSp>
        <p:nvGrpSpPr>
          <p:cNvPr id="609" name="Google Shape;609;ge9efaf73bc_0_104"/>
          <p:cNvGrpSpPr/>
          <p:nvPr/>
        </p:nvGrpSpPr>
        <p:grpSpPr>
          <a:xfrm>
            <a:off x="9015646" y="4532395"/>
            <a:ext cx="1668000" cy="2533049"/>
            <a:chOff x="183927" y="4533901"/>
            <a:chExt cx="1668000" cy="2533049"/>
          </a:xfrm>
        </p:grpSpPr>
        <p:pic>
          <p:nvPicPr>
            <p:cNvPr id="610" name="Google Shape;610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6" y="4533901"/>
              <a:ext cx="1411293" cy="170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ge9efaf73bc_0_104"/>
            <p:cNvSpPr txBox="1"/>
            <p:nvPr/>
          </p:nvSpPr>
          <p:spPr>
            <a:xfrm>
              <a:off x="183927" y="6420450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이우재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12" name="Google Shape;612;ge9efaf73bc_0_104"/>
          <p:cNvGrpSpPr/>
          <p:nvPr/>
        </p:nvGrpSpPr>
        <p:grpSpPr>
          <a:xfrm>
            <a:off x="8946371" y="1112660"/>
            <a:ext cx="1668000" cy="2568445"/>
            <a:chOff x="56429" y="5205101"/>
            <a:chExt cx="1668000" cy="2568445"/>
          </a:xfrm>
        </p:grpSpPr>
        <p:pic>
          <p:nvPicPr>
            <p:cNvPr id="613" name="Google Shape;613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5" y="5205101"/>
              <a:ext cx="1294849" cy="170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ge9efaf73bc_0_104"/>
            <p:cNvSpPr txBox="1"/>
            <p:nvPr/>
          </p:nvSpPr>
          <p:spPr>
            <a:xfrm>
              <a:off x="56429" y="7127046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이민성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615" name="Google Shape;615;ge9efaf73bc_0_104"/>
          <p:cNvGrpSpPr/>
          <p:nvPr/>
        </p:nvGrpSpPr>
        <p:grpSpPr>
          <a:xfrm>
            <a:off x="9088580" y="7698945"/>
            <a:ext cx="1668000" cy="2349179"/>
            <a:chOff x="243006" y="4533901"/>
            <a:chExt cx="1668000" cy="2533049"/>
          </a:xfrm>
        </p:grpSpPr>
        <p:pic>
          <p:nvPicPr>
            <p:cNvPr id="616" name="Google Shape;616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6" y="4533901"/>
              <a:ext cx="1411293" cy="170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ge9efaf73bc_0_104"/>
            <p:cNvSpPr txBox="1"/>
            <p:nvPr/>
          </p:nvSpPr>
          <p:spPr>
            <a:xfrm>
              <a:off x="243006" y="6420450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김보아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sp>
        <p:nvSpPr>
          <p:cNvPr id="618" name="Google Shape;618;ge9efaf73bc_0_104"/>
          <p:cNvSpPr txBox="1"/>
          <p:nvPr/>
        </p:nvSpPr>
        <p:spPr>
          <a:xfrm>
            <a:off x="-103913" y="613063"/>
            <a:ext cx="44053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개발후기/</a:t>
            </a:r>
            <a:r>
              <a:rPr lang="ko-KR" altLang="en-US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소감</a:t>
            </a:r>
            <a:endParaRPr sz="44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19" name="Google Shape;619;ge9efaf73bc_0_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3551" y="5959424"/>
            <a:ext cx="1006217" cy="1034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ge9efaf73bc_0_104"/>
          <p:cNvGrpSpPr/>
          <p:nvPr/>
        </p:nvGrpSpPr>
        <p:grpSpPr>
          <a:xfrm>
            <a:off x="875906" y="7070101"/>
            <a:ext cx="1668000" cy="2422263"/>
            <a:chOff x="113906" y="4533900"/>
            <a:chExt cx="1668000" cy="2422263"/>
          </a:xfrm>
        </p:grpSpPr>
        <p:pic>
          <p:nvPicPr>
            <p:cNvPr id="621" name="Google Shape;621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6" y="4533900"/>
              <a:ext cx="1294849" cy="1705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ge9efaf73bc_0_104"/>
            <p:cNvSpPr txBox="1"/>
            <p:nvPr/>
          </p:nvSpPr>
          <p:spPr>
            <a:xfrm>
              <a:off x="113906" y="6309663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채길호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sp>
        <p:nvSpPr>
          <p:cNvPr id="623" name="Google Shape;623;ge9efaf73bc_0_104"/>
          <p:cNvSpPr txBox="1"/>
          <p:nvPr/>
        </p:nvSpPr>
        <p:spPr>
          <a:xfrm>
            <a:off x="2702539" y="7524967"/>
            <a:ext cx="5797677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버전관리의 중요성을 깨닫게 되었다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</a:t>
            </a:r>
            <a:endParaRPr lang="ko-KR" altLang="en-US"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1" name="Google Shape;623;ge9efaf73bc_0_104">
            <a:extLst>
              <a:ext uri="{FF2B5EF4-FFF2-40B4-BE49-F238E27FC236}">
                <a16:creationId xmlns:a16="http://schemas.microsoft.com/office/drawing/2014/main" id="{3CF51F48-9205-46FB-A5C4-562A01251882}"/>
              </a:ext>
            </a:extLst>
          </p:cNvPr>
          <p:cNvSpPr txBox="1"/>
          <p:nvPr/>
        </p:nvSpPr>
        <p:spPr>
          <a:xfrm>
            <a:off x="11741727" y="4853930"/>
            <a:ext cx="4204854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선행연구를 탐색하면서 접근법을 생각해야 할 필요성을 느꼈다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</a:t>
            </a:r>
            <a:endParaRPr lang="ko-KR" altLang="en-US"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3" name="Google Shape;623;ge9efaf73bc_0_104">
            <a:extLst>
              <a:ext uri="{FF2B5EF4-FFF2-40B4-BE49-F238E27FC236}">
                <a16:creationId xmlns:a16="http://schemas.microsoft.com/office/drawing/2014/main" id="{1773A606-C963-427D-AF65-0CD4E26440A8}"/>
              </a:ext>
            </a:extLst>
          </p:cNvPr>
          <p:cNvSpPr txBox="1"/>
          <p:nvPr/>
        </p:nvSpPr>
        <p:spPr>
          <a:xfrm>
            <a:off x="2831891" y="2083150"/>
            <a:ext cx="5637193" cy="202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데이터 수집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전처리부터 모델링을 선정하기까지 </a:t>
            </a:r>
            <a:r>
              <a:rPr lang="ko-KR" altLang="en-US" sz="2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배운걸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실전에 </a:t>
            </a:r>
            <a:r>
              <a:rPr lang="ko-KR" altLang="en-US" sz="2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적용하는게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어려웠지만 그만큼 기억에 많이 남았던 경험이었다</a:t>
            </a:r>
          </a:p>
        </p:txBody>
      </p:sp>
      <p:sp>
        <p:nvSpPr>
          <p:cNvPr id="34" name="Google Shape;623;ge9efaf73bc_0_104">
            <a:extLst>
              <a:ext uri="{FF2B5EF4-FFF2-40B4-BE49-F238E27FC236}">
                <a16:creationId xmlns:a16="http://schemas.microsoft.com/office/drawing/2014/main" id="{3465D2CB-EC81-4AC6-B290-3F74A4F151ED}"/>
              </a:ext>
            </a:extLst>
          </p:cNvPr>
          <p:cNvSpPr txBox="1"/>
          <p:nvPr/>
        </p:nvSpPr>
        <p:spPr>
          <a:xfrm>
            <a:off x="11724678" y="7758443"/>
            <a:ext cx="5687416" cy="202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요즘 이슈가 되는 아파트 거래에 대하여 영향 변수들을 파악하여 예측해보았다는 것이 흥미로웠다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팀원분들 모두 감사합니다 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528ECB-D78F-49B7-B0EF-C7619C66E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9847" y="7079299"/>
            <a:ext cx="855877" cy="8558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BAE4E0-ED5C-4400-871E-E9F052EA08E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380" t="25859" r="30605" b="45989"/>
          <a:stretch/>
        </p:blipFill>
        <p:spPr>
          <a:xfrm>
            <a:off x="9202944" y="3719040"/>
            <a:ext cx="1127144" cy="813355"/>
          </a:xfrm>
          <a:prstGeom prst="rect">
            <a:avLst/>
          </a:prstGeom>
        </p:spPr>
      </p:pic>
      <p:sp>
        <p:nvSpPr>
          <p:cNvPr id="40" name="Google Shape;623;ge9efaf73bc_0_104">
            <a:extLst>
              <a:ext uri="{FF2B5EF4-FFF2-40B4-BE49-F238E27FC236}">
                <a16:creationId xmlns:a16="http://schemas.microsoft.com/office/drawing/2014/main" id="{ADD77B27-7259-4077-B8AB-3C356629239B}"/>
              </a:ext>
            </a:extLst>
          </p:cNvPr>
          <p:cNvSpPr txBox="1"/>
          <p:nvPr/>
        </p:nvSpPr>
        <p:spPr>
          <a:xfrm>
            <a:off x="11724678" y="1112660"/>
            <a:ext cx="5637192" cy="248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기술적으로 크게 성장할 수 있었던 시간이었다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 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특히나 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EDA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나 </a:t>
            </a:r>
            <a:r>
              <a:rPr lang="ko-KR" altLang="en-US" sz="2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전처리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과정에서 다른 사람들의 문제해결 방식을 보며 다양한 관점과 기술을 접할 수 있었다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</a:t>
            </a:r>
            <a:endParaRPr lang="ko-KR" altLang="en-US"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028" name="Picture 4" descr="ㅈㅇㅇㅌㅁㅎ은 너굴맨이 처치했으니 안심하라구!! | 검은사막 인벤">
            <a:extLst>
              <a:ext uri="{FF2B5EF4-FFF2-40B4-BE49-F238E27FC236}">
                <a16:creationId xmlns:a16="http://schemas.microsoft.com/office/drawing/2014/main" id="{3853D0AE-13BA-4206-84F1-30517A756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3" t="2605" r="3807" b="18307"/>
          <a:stretch/>
        </p:blipFill>
        <p:spPr bwMode="auto">
          <a:xfrm>
            <a:off x="9262510" y="314910"/>
            <a:ext cx="1320139" cy="84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5" y="-1"/>
            <a:ext cx="1828412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3302" y="4846919"/>
            <a:ext cx="4776612" cy="164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6294" y="5441493"/>
            <a:ext cx="8401836" cy="18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158" y="1917596"/>
            <a:ext cx="6109241" cy="155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8640" y="2418642"/>
            <a:ext cx="8401836" cy="187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4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130" name="Google Shape;130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" name="Google Shape;132;p4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133" name="Google Shape;133;p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" name="Google Shape;134;p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346323" y="534716"/>
                <a:ext cx="806217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5" name="Google Shape;135;p4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136" name="Google Shape;136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4"/>
          <p:cNvGrpSpPr/>
          <p:nvPr/>
        </p:nvGrpSpPr>
        <p:grpSpPr>
          <a:xfrm>
            <a:off x="1005006" y="4457700"/>
            <a:ext cx="2971800" cy="4303931"/>
            <a:chOff x="243006" y="4533900"/>
            <a:chExt cx="2971800" cy="4303931"/>
          </a:xfrm>
        </p:grpSpPr>
        <p:pic>
          <p:nvPicPr>
            <p:cNvPr id="139" name="Google Shape;139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신다롬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41" name="Google Shape;141;p4"/>
          <p:cNvGrpSpPr/>
          <p:nvPr/>
        </p:nvGrpSpPr>
        <p:grpSpPr>
          <a:xfrm>
            <a:off x="4258955" y="4457700"/>
            <a:ext cx="2971800" cy="4303931"/>
            <a:chOff x="243006" y="4533900"/>
            <a:chExt cx="2971800" cy="4303931"/>
          </a:xfrm>
        </p:grpSpPr>
        <p:pic>
          <p:nvPicPr>
            <p:cNvPr id="142" name="Google Shape;142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채길호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44" name="Google Shape;144;p4"/>
          <p:cNvGrpSpPr/>
          <p:nvPr/>
        </p:nvGrpSpPr>
        <p:grpSpPr>
          <a:xfrm>
            <a:off x="10766852" y="4457700"/>
            <a:ext cx="2971800" cy="4303931"/>
            <a:chOff x="243006" y="4533900"/>
            <a:chExt cx="2971800" cy="4303931"/>
          </a:xfrm>
        </p:grpSpPr>
        <p:pic>
          <p:nvPicPr>
            <p:cNvPr id="145" name="Google Shape;145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이우재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7" name="Google Shape;147;p4"/>
          <p:cNvGrpSpPr/>
          <p:nvPr/>
        </p:nvGrpSpPr>
        <p:grpSpPr>
          <a:xfrm>
            <a:off x="7512903" y="4457700"/>
            <a:ext cx="2971800" cy="4303931"/>
            <a:chOff x="243006" y="4533900"/>
            <a:chExt cx="2971800" cy="4303931"/>
          </a:xfrm>
        </p:grpSpPr>
        <p:pic>
          <p:nvPicPr>
            <p:cNvPr id="148" name="Google Shape;148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이민성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50" name="Google Shape;150;p4"/>
          <p:cNvGrpSpPr/>
          <p:nvPr/>
        </p:nvGrpSpPr>
        <p:grpSpPr>
          <a:xfrm>
            <a:off x="14020800" y="4457700"/>
            <a:ext cx="2971800" cy="4303931"/>
            <a:chOff x="243006" y="4533900"/>
            <a:chExt cx="2971800" cy="4303931"/>
          </a:xfrm>
        </p:grpSpPr>
        <p:pic>
          <p:nvPicPr>
            <p:cNvPr id="151" name="Google Shape;151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김보아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sp>
        <p:nvSpPr>
          <p:cNvPr id="153" name="Google Shape;153;p4"/>
          <p:cNvSpPr txBox="1"/>
          <p:nvPr/>
        </p:nvSpPr>
        <p:spPr>
          <a:xfrm>
            <a:off x="477980" y="635815"/>
            <a:ext cx="2819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 소개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159" name="Google Shape;15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1" name="Google Shape;161;p3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162" name="Google Shape;162;p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4" name="Google Shape;164;p3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165" name="Google Shape;16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3"/>
          <p:cNvSpPr txBox="1"/>
          <p:nvPr/>
        </p:nvSpPr>
        <p:spPr>
          <a:xfrm>
            <a:off x="141691" y="644815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 및 목표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7">
            <a:alphaModFix/>
          </a:blip>
          <a:srcRect l="294" r="2705"/>
          <a:stretch/>
        </p:blipFill>
        <p:spPr>
          <a:xfrm>
            <a:off x="12725600" y="2643922"/>
            <a:ext cx="4571999" cy="438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0925" y="2645949"/>
            <a:ext cx="4589575" cy="43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 txBox="1"/>
          <p:nvPr/>
        </p:nvSpPr>
        <p:spPr>
          <a:xfrm>
            <a:off x="3224648" y="7033468"/>
            <a:ext cx="265314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한국경제_2021.02.17</a:t>
            </a:r>
            <a:endParaRPr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8982449" y="7033455"/>
            <a:ext cx="25981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데일리안_2021.08.16</a:t>
            </a:r>
            <a:endParaRPr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12725598" y="8183960"/>
            <a:ext cx="457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전국 청약 경쟁률</a:t>
            </a: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이 </a:t>
            </a:r>
            <a:endParaRPr lang="en-US" altLang="ko-KR"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최고치를</a:t>
            </a: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기록</a:t>
            </a:r>
            <a:endParaRPr sz="31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549605" y="8038825"/>
            <a:ext cx="56322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정부의 가계부채 노력에도 </a:t>
            </a:r>
            <a:endParaRPr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불구하고 시중에 </a:t>
            </a:r>
            <a:endParaRPr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   떠도는 </a:t>
            </a: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엄청난 </a:t>
            </a:r>
            <a:r>
              <a:rPr lang="ko-KR" sz="2700" dirty="0" err="1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현금성</a:t>
            </a: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자산</a:t>
            </a:r>
            <a:endParaRPr sz="2700" dirty="0">
              <a:solidFill>
                <a:schemeClr val="dk1"/>
              </a:solidFill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6758280" y="8168426"/>
            <a:ext cx="4876800" cy="111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대표적인 주택거래 통계들이 </a:t>
            </a:r>
            <a:endParaRPr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    </a:t>
            </a: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역대 최고치를 갱신</a:t>
            </a:r>
            <a:endParaRPr sz="2700" dirty="0">
              <a:solidFill>
                <a:schemeClr val="dk1"/>
              </a:solidFill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75" name="Google Shape;175;p3" descr=" ※ 이미지를 누르면 크게 볼 수 있습니다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92750" y="2643925"/>
            <a:ext cx="4572000" cy="43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"/>
          <p:cNvSpPr txBox="1"/>
          <p:nvPr/>
        </p:nvSpPr>
        <p:spPr>
          <a:xfrm>
            <a:off x="14895700" y="7167068"/>
            <a:ext cx="26562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한겨례</a:t>
            </a: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_2021.01.19 </a:t>
            </a:r>
            <a:endParaRPr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727860-2701-4850-9D98-3BD922E6CCF3}"/>
              </a:ext>
            </a:extLst>
          </p:cNvPr>
          <p:cNvCxnSpPr/>
          <p:nvPr/>
        </p:nvCxnSpPr>
        <p:spPr>
          <a:xfrm>
            <a:off x="6181805" y="2382982"/>
            <a:ext cx="0" cy="6904171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4864E0-0B82-41AF-9AD7-B5426B8784E5}"/>
              </a:ext>
            </a:extLst>
          </p:cNvPr>
          <p:cNvCxnSpPr/>
          <p:nvPr/>
        </p:nvCxnSpPr>
        <p:spPr>
          <a:xfrm>
            <a:off x="12153105" y="2299852"/>
            <a:ext cx="0" cy="6904171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182" name="Google Shape;182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" name="Google Shape;184;p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185" name="Google Shape;185;p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186;p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7" name="Google Shape;187;p5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188" name="Google Shape;188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5"/>
          <p:cNvSpPr txBox="1"/>
          <p:nvPr/>
        </p:nvSpPr>
        <p:spPr>
          <a:xfrm>
            <a:off x="134772" y="646407"/>
            <a:ext cx="315878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데이터 목록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graphicFrame>
        <p:nvGraphicFramePr>
          <p:cNvPr id="191" name="Google Shape;191;p5"/>
          <p:cNvGraphicFramePr/>
          <p:nvPr>
            <p:extLst>
              <p:ext uri="{D42A27DB-BD31-4B8C-83A1-F6EECF244321}">
                <p14:modId xmlns:p14="http://schemas.microsoft.com/office/powerpoint/2010/main" val="3385948877"/>
              </p:ext>
            </p:extLst>
          </p:nvPr>
        </p:nvGraphicFramePr>
        <p:xfrm>
          <a:off x="425888" y="2092030"/>
          <a:ext cx="17436225" cy="7650258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58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493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수집 데이터</a:t>
                      </a:r>
                      <a:endParaRPr sz="2700" dirty="0"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출처</a:t>
                      </a:r>
                      <a:endParaRPr sz="2700" dirty="0"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79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국토 교통부 실거래가 공개 시스템</a:t>
                      </a:r>
                      <a:endParaRPr sz="2000" dirty="0"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거래가격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거래일자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아파트명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면적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층수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위치 (구, 동 )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https://rt.molit.go.kr/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74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전국 병원 리스트 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(상급병원/종합병원 데이터만 활용)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요양기관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종별코드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시도코드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주소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https://www.data.go.kr/data/15051059/fileData.do</a:t>
                      </a:r>
                      <a:endParaRPr sz="20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29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 지하철 행정동 정보</a:t>
                      </a:r>
                      <a:endParaRPr sz="2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역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행정동(</a:t>
                      </a:r>
                      <a:r>
                        <a:rPr lang="ko-KR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법정동</a:t>
                      </a: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http://www.seoulmetro.co.kr/</a:t>
                      </a:r>
                      <a:endParaRPr sz="20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e81c259980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">
            <a:off x="1992650" y="7169639"/>
            <a:ext cx="14764050" cy="124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ge81c259980_0_8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228" name="Google Shape;228;ge81c259980_0_8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ge81c259980_0_8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0" name="Google Shape;230;ge81c259980_0_8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231" name="Google Shape;231;ge81c259980_0_8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" name="Google Shape;232;ge81c259980_0_8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33" name="Google Shape;233;ge81c259980_0_85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234" name="Google Shape;234;ge81c259980_0_8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ge81c259980_0_8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ge81c259980_0_85"/>
          <p:cNvGrpSpPr/>
          <p:nvPr/>
        </p:nvGrpSpPr>
        <p:grpSpPr>
          <a:xfrm>
            <a:off x="10167820" y="1722862"/>
            <a:ext cx="6666345" cy="2413730"/>
            <a:chOff x="7391576" y="2971699"/>
            <a:chExt cx="6666345" cy="2413730"/>
          </a:xfrm>
        </p:grpSpPr>
        <p:sp>
          <p:nvSpPr>
            <p:cNvPr id="237" name="Google Shape;237;ge81c259980_0_85"/>
            <p:cNvSpPr txBox="1"/>
            <p:nvPr/>
          </p:nvSpPr>
          <p:spPr>
            <a:xfrm>
              <a:off x="10232621" y="2971699"/>
              <a:ext cx="38253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입지적 특성 변수</a:t>
              </a:r>
              <a:endParaRPr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위치(</a:t>
              </a:r>
              <a:r>
                <a:rPr lang="ko-KR" sz="2400" b="1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행정구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행정동)</a:t>
              </a:r>
              <a:endParaRPr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동별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지하철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개수</a:t>
              </a:r>
              <a:endParaRPr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동별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병원의 유무(0,1)</a:t>
              </a:r>
              <a:endParaRPr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pic>
          <p:nvPicPr>
            <p:cNvPr id="238" name="Google Shape;238;ge81c259980_0_8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91576" y="2971699"/>
              <a:ext cx="2466820" cy="24137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ge81c259980_0_85"/>
          <p:cNvSpPr txBox="1"/>
          <p:nvPr/>
        </p:nvSpPr>
        <p:spPr>
          <a:xfrm>
            <a:off x="10713744" y="3860377"/>
            <a:ext cx="8447100" cy="373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물리적 </a:t>
            </a: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특성 변수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전용면적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층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건축 년도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아파트명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240" name="Google Shape;240;ge81c259980_0_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93932" y="4804940"/>
            <a:ext cx="2466820" cy="215710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e81c259980_0_85"/>
          <p:cNvSpPr txBox="1"/>
          <p:nvPr/>
        </p:nvSpPr>
        <p:spPr>
          <a:xfrm>
            <a:off x="2030098" y="7976155"/>
            <a:ext cx="30915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입지적 특성 변수</a:t>
            </a:r>
            <a:endParaRPr sz="2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42" name="Google Shape;242;ge81c259980_0_85"/>
          <p:cNvSpPr txBox="1"/>
          <p:nvPr/>
        </p:nvSpPr>
        <p:spPr>
          <a:xfrm>
            <a:off x="2022923" y="9014805"/>
            <a:ext cx="30915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물리적 특성 변수</a:t>
            </a:r>
            <a:endParaRPr sz="2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43" name="Google Shape;243;ge81c259980_0_85"/>
          <p:cNvSpPr txBox="1"/>
          <p:nvPr/>
        </p:nvSpPr>
        <p:spPr>
          <a:xfrm>
            <a:off x="8730225" y="7837975"/>
            <a:ext cx="2120700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4" name="Google Shape;244;ge81c259980_0_85"/>
          <p:cNvSpPr txBox="1"/>
          <p:nvPr/>
        </p:nvSpPr>
        <p:spPr>
          <a:xfrm>
            <a:off x="14583099" y="8083674"/>
            <a:ext cx="24027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예측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실거래가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45" name="Google Shape;245;ge81c259980_0_85"/>
          <p:cNvCxnSpPr/>
          <p:nvPr/>
        </p:nvCxnSpPr>
        <p:spPr>
          <a:xfrm>
            <a:off x="5901450" y="9407875"/>
            <a:ext cx="2481000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" name="Google Shape;246;ge81c259980_0_85"/>
          <p:cNvSpPr txBox="1"/>
          <p:nvPr/>
        </p:nvSpPr>
        <p:spPr>
          <a:xfrm>
            <a:off x="15860" y="635817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47" name="Google Shape;247;ge81c259980_0_85"/>
          <p:cNvSpPr txBox="1"/>
          <p:nvPr/>
        </p:nvSpPr>
        <p:spPr>
          <a:xfrm>
            <a:off x="2536413" y="1885038"/>
            <a:ext cx="38253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헤도닉</a:t>
            </a: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가격모형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248" name="Google Shape;248;ge81c259980_0_85"/>
          <p:cNvCxnSpPr>
            <a:cxnSpLocks/>
          </p:cNvCxnSpPr>
          <p:nvPr/>
        </p:nvCxnSpPr>
        <p:spPr>
          <a:xfrm>
            <a:off x="7649771" y="4383469"/>
            <a:ext cx="2103829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ge81c259980_0_85"/>
          <p:cNvCxnSpPr/>
          <p:nvPr/>
        </p:nvCxnSpPr>
        <p:spPr>
          <a:xfrm>
            <a:off x="5825250" y="8341075"/>
            <a:ext cx="2544900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ge81c259980_0_85"/>
          <p:cNvCxnSpPr/>
          <p:nvPr/>
        </p:nvCxnSpPr>
        <p:spPr>
          <a:xfrm>
            <a:off x="11540250" y="8798275"/>
            <a:ext cx="2544900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1" name="Google Shape;251;ge81c259980_0_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23375" y="3063524"/>
            <a:ext cx="5403450" cy="355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130832-EC6B-4207-BFFF-48CC20C4B149}"/>
              </a:ext>
            </a:extLst>
          </p:cNvPr>
          <p:cNvCxnSpPr/>
          <p:nvPr/>
        </p:nvCxnSpPr>
        <p:spPr>
          <a:xfrm>
            <a:off x="10002982" y="4369614"/>
            <a:ext cx="6580909" cy="0"/>
          </a:xfrm>
          <a:prstGeom prst="line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7"/>
          <p:cNvPicPr preferRelativeResize="0"/>
          <p:nvPr/>
        </p:nvPicPr>
        <p:blipFill rotWithShape="1">
          <a:blip r:embed="rId3">
            <a:alphaModFix/>
          </a:blip>
          <a:srcRect t="6072" r="9255"/>
          <a:stretch/>
        </p:blipFill>
        <p:spPr>
          <a:xfrm>
            <a:off x="914400" y="1638300"/>
            <a:ext cx="16611600" cy="69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7"/>
          <p:cNvSpPr txBox="1"/>
          <p:nvPr/>
        </p:nvSpPr>
        <p:spPr>
          <a:xfrm>
            <a:off x="2286000" y="8801100"/>
            <a:ext cx="1356360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대출 규제를 강화한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6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∙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17 대책 시행 </a:t>
            </a: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전 규제를 피한 내 집 마련에 나선 </a:t>
            </a:r>
            <a:endParaRPr sz="3200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실수요자의 가세로 인해  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2020년 6월 </a:t>
            </a: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거래가 </a:t>
            </a: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급증</a:t>
            </a:r>
            <a:endParaRPr sz="3200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grpSp>
        <p:nvGrpSpPr>
          <p:cNvPr id="260" name="Google Shape;260;p7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261" name="Google Shape;261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7"/>
          <p:cNvSpPr/>
          <p:nvPr/>
        </p:nvSpPr>
        <p:spPr>
          <a:xfrm>
            <a:off x="5435246" y="1409700"/>
            <a:ext cx="1676400" cy="1600200"/>
          </a:xfrm>
          <a:prstGeom prst="ellipse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1" name="Google Shape;333;ge81c259980_0_43">
            <a:extLst>
              <a:ext uri="{FF2B5EF4-FFF2-40B4-BE49-F238E27FC236}">
                <a16:creationId xmlns:a16="http://schemas.microsoft.com/office/drawing/2014/main" id="{E73269E3-7380-44AC-8370-72EA644B6BA8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0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270" name="Google Shape;270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2" name="Google Shape;272;p10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273" name="Google Shape;273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10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276" name="Google Shape;276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10"/>
          <p:cNvSpPr txBox="1"/>
          <p:nvPr/>
        </p:nvSpPr>
        <p:spPr>
          <a:xfrm>
            <a:off x="10276974" y="3216012"/>
            <a:ext cx="7580400" cy="152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특정 구, 특정 동에 따라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거래량에 차이가 나타남</a:t>
            </a: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확인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80" name="Google Shape;280;p10"/>
          <p:cNvPicPr preferRelativeResize="0"/>
          <p:nvPr/>
        </p:nvPicPr>
        <p:blipFill rotWithShape="1">
          <a:blip r:embed="rId7">
            <a:alphaModFix/>
          </a:blip>
          <a:srcRect t="3053" r="12395"/>
          <a:stretch/>
        </p:blipFill>
        <p:spPr>
          <a:xfrm>
            <a:off x="696925" y="1769600"/>
            <a:ext cx="9580051" cy="409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/>
          <p:cNvPicPr preferRelativeResize="0"/>
          <p:nvPr/>
        </p:nvPicPr>
        <p:blipFill rotWithShape="1">
          <a:blip r:embed="rId8">
            <a:alphaModFix/>
          </a:blip>
          <a:srcRect l="2365" r="11930" b="15239"/>
          <a:stretch/>
        </p:blipFill>
        <p:spPr>
          <a:xfrm>
            <a:off x="696925" y="5864500"/>
            <a:ext cx="9580051" cy="40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/>
          <p:nvPr/>
        </p:nvSpPr>
        <p:spPr>
          <a:xfrm>
            <a:off x="950700" y="1706375"/>
            <a:ext cx="487500" cy="4095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950700" y="5864450"/>
            <a:ext cx="371700" cy="4095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4" name="Google Shape;284;p10"/>
          <p:cNvSpPr txBox="1"/>
          <p:nvPr/>
        </p:nvSpPr>
        <p:spPr>
          <a:xfrm>
            <a:off x="10369158" y="6096347"/>
            <a:ext cx="7580400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구기준</a:t>
            </a: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최다 거래지역 : 노원구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거래건수 : 12,066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동기준 최다 거래지역 : 상계동 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거래건수 : 4899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333;ge81c259980_0_43">
            <a:extLst>
              <a:ext uri="{FF2B5EF4-FFF2-40B4-BE49-F238E27FC236}">
                <a16:creationId xmlns:a16="http://schemas.microsoft.com/office/drawing/2014/main" id="{28926606-34C1-4C5C-BABD-1A508CD77966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ge81c259980_0_0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290" name="Google Shape;290;ge81c259980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ge81c259980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2" name="Google Shape;292;ge81c259980_0_0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293" name="Google Shape;293;ge81c259980_0_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ge81c259980_0_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5" name="Google Shape;295;ge81c259980_0_0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296" name="Google Shape;296;ge81c259980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ge81c259980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ge81c259980_0_0"/>
          <p:cNvPicPr preferRelativeResize="0"/>
          <p:nvPr/>
        </p:nvPicPr>
        <p:blipFill rotWithShape="1">
          <a:blip r:embed="rId7">
            <a:alphaModFix/>
          </a:blip>
          <a:srcRect r="12242"/>
          <a:stretch/>
        </p:blipFill>
        <p:spPr>
          <a:xfrm>
            <a:off x="760150" y="3000300"/>
            <a:ext cx="10014376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e81c259980_0_0"/>
          <p:cNvSpPr txBox="1"/>
          <p:nvPr/>
        </p:nvSpPr>
        <p:spPr>
          <a:xfrm>
            <a:off x="10404999" y="3783750"/>
            <a:ext cx="7580400" cy="43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연식에 따라서도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거래량의 차이가 나타남을 확인.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연식기준 최다 거래구간 : 15 ~ 30년 전후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최다 거래건수 : 6,259(17년식) 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1" name="Google Shape;301;ge81c259980_0_0"/>
          <p:cNvSpPr/>
          <p:nvPr/>
        </p:nvSpPr>
        <p:spPr>
          <a:xfrm>
            <a:off x="3437150" y="3000300"/>
            <a:ext cx="2778900" cy="5580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Google Shape;333;ge81c259980_0_43">
            <a:extLst>
              <a:ext uri="{FF2B5EF4-FFF2-40B4-BE49-F238E27FC236}">
                <a16:creationId xmlns:a16="http://schemas.microsoft.com/office/drawing/2014/main" id="{F7361E2F-1154-49FD-A84D-CD31C1B27694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1307</Words>
  <Application>Microsoft Office PowerPoint</Application>
  <PresentationFormat>사용자 지정</PresentationFormat>
  <Paragraphs>293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에스코어 드림 6 Bold</vt:lpstr>
      <vt:lpstr>에스코어 드림 5 Medium</vt:lpstr>
      <vt:lpstr>Calibri</vt:lpstr>
      <vt:lpstr>Malgun Gothic</vt:lpstr>
      <vt:lpstr>에스코어 드림 4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민성</cp:lastModifiedBy>
  <cp:revision>12</cp:revision>
  <dcterms:created xsi:type="dcterms:W3CDTF">2021-08-13T14:09:15Z</dcterms:created>
  <dcterms:modified xsi:type="dcterms:W3CDTF">2021-08-20T02:49:43Z</dcterms:modified>
</cp:coreProperties>
</file>